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Lst>
  <p:sldSz cy="5143500" cx="9144000"/>
  <p:notesSz cx="6858000" cy="9144000"/>
  <p:embeddedFontLst>
    <p:embeddedFont>
      <p:font typeface="Inria Sans"/>
      <p:regular r:id="rId125"/>
      <p:bold r:id="rId126"/>
      <p:italic r:id="rId127"/>
      <p:boldItalic r:id="rId128"/>
    </p:embeddedFont>
    <p:embeddedFont>
      <p:font typeface="Saira SemiCondensed Medium"/>
      <p:regular r:id="rId129"/>
      <p:bold r:id="rId130"/>
    </p:embeddedFont>
    <p:embeddedFont>
      <p:font typeface="Montserrat"/>
      <p:regular r:id="rId131"/>
      <p:bold r:id="rId132"/>
      <p:italic r:id="rId133"/>
      <p:boldItalic r:id="rId134"/>
    </p:embeddedFont>
    <p:embeddedFont>
      <p:font typeface="Titillium Web"/>
      <p:regular r:id="rId135"/>
      <p:bold r:id="rId136"/>
      <p:italic r:id="rId137"/>
      <p:boldItalic r:id="rId138"/>
    </p:embeddedFont>
    <p:embeddedFont>
      <p:font typeface="Lato Light"/>
      <p:regular r:id="rId139"/>
      <p:bold r:id="rId140"/>
      <p:italic r:id="rId141"/>
      <p:boldItalic r:id="rId142"/>
    </p:embeddedFont>
    <p:embeddedFont>
      <p:font typeface="Saira Semi Condensed"/>
      <p:regular r:id="rId143"/>
      <p:bold r:id="rId144"/>
    </p:embeddedFont>
    <p:embeddedFont>
      <p:font typeface="Montserrat Light"/>
      <p:regular r:id="rId145"/>
      <p:bold r:id="rId146"/>
      <p:italic r:id="rId147"/>
      <p:boldItalic r:id="rId148"/>
    </p:embeddedFont>
    <p:embeddedFont>
      <p:font typeface="Inria Sans Light"/>
      <p:regular r:id="rId149"/>
      <p:bold r:id="rId150"/>
      <p:italic r:id="rId151"/>
      <p:boldItalic r:id="rId152"/>
    </p:embeddedFont>
    <p:embeddedFont>
      <p:font typeface="Comfortaa"/>
      <p:regular r:id="rId153"/>
      <p:bold r:id="rId154"/>
    </p:embeddedFont>
    <p:embeddedFont>
      <p:font typeface="Playfair Display SemiBold"/>
      <p:regular r:id="rId155"/>
      <p:bold r:id="rId156"/>
      <p:italic r:id="rId157"/>
      <p:boldItalic r:id="rId158"/>
    </p:embeddedFont>
    <p:embeddedFont>
      <p:font typeface="Montserrat Thin"/>
      <p:regular r:id="rId159"/>
      <p:bold r:id="rId160"/>
      <p:italic r:id="rId161"/>
      <p:boldItalic r:id="rId1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SairaSemiCondensedMedium-regular.fntdata"/><Relationship Id="rId128" Type="http://schemas.openxmlformats.org/officeDocument/2006/relationships/font" Target="fonts/InriaSans-boldItalic.fntdata"/><Relationship Id="rId127" Type="http://schemas.openxmlformats.org/officeDocument/2006/relationships/font" Target="fonts/InriaSans-italic.fntdata"/><Relationship Id="rId126" Type="http://schemas.openxmlformats.org/officeDocument/2006/relationships/font" Target="fonts/InriaSans-bold.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InriaSans-regular.fntdata"/><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InriaSansLight-bold.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InriaSansLight-regular.fntdata"/><Relationship Id="rId4" Type="http://schemas.openxmlformats.org/officeDocument/2006/relationships/slideMaster" Target="slideMasters/slideMaster2.xml"/><Relationship Id="rId148" Type="http://schemas.openxmlformats.org/officeDocument/2006/relationships/font" Target="fonts/MontserratLight-boldItalic.fntdata"/><Relationship Id="rId9" Type="http://schemas.openxmlformats.org/officeDocument/2006/relationships/slide" Target="slides/slide4.xml"/><Relationship Id="rId143" Type="http://schemas.openxmlformats.org/officeDocument/2006/relationships/font" Target="fonts/SairaSemiCondensed-regular.fntdata"/><Relationship Id="rId142" Type="http://schemas.openxmlformats.org/officeDocument/2006/relationships/font" Target="fonts/LatoLight-boldItalic.fntdata"/><Relationship Id="rId141" Type="http://schemas.openxmlformats.org/officeDocument/2006/relationships/font" Target="fonts/LatoLight-italic.fntdata"/><Relationship Id="rId140" Type="http://schemas.openxmlformats.org/officeDocument/2006/relationships/font" Target="fonts/LatoLight-bold.fntdata"/><Relationship Id="rId5" Type="http://schemas.openxmlformats.org/officeDocument/2006/relationships/notesMaster" Target="notesMasters/notesMaster1.xml"/><Relationship Id="rId147" Type="http://schemas.openxmlformats.org/officeDocument/2006/relationships/font" Target="fonts/MontserratLight-italic.fntdata"/><Relationship Id="rId6" Type="http://schemas.openxmlformats.org/officeDocument/2006/relationships/slide" Target="slides/slide1.xml"/><Relationship Id="rId146" Type="http://schemas.openxmlformats.org/officeDocument/2006/relationships/font" Target="fonts/MontserratLight-bold.fntdata"/><Relationship Id="rId7" Type="http://schemas.openxmlformats.org/officeDocument/2006/relationships/slide" Target="slides/slide2.xml"/><Relationship Id="rId145" Type="http://schemas.openxmlformats.org/officeDocument/2006/relationships/font" Target="fonts/MontserratLight-regular.fntdata"/><Relationship Id="rId8" Type="http://schemas.openxmlformats.org/officeDocument/2006/relationships/slide" Target="slides/slide3.xml"/><Relationship Id="rId144" Type="http://schemas.openxmlformats.org/officeDocument/2006/relationships/font" Target="fonts/SairaSemiCondensed-bold.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LatoLight-regular.fntdata"/><Relationship Id="rId138" Type="http://schemas.openxmlformats.org/officeDocument/2006/relationships/font" Target="fonts/TitilliumWeb-boldItalic.fntdata"/><Relationship Id="rId137" Type="http://schemas.openxmlformats.org/officeDocument/2006/relationships/font" Target="fonts/TitilliumWeb-italic.fntdata"/><Relationship Id="rId132" Type="http://schemas.openxmlformats.org/officeDocument/2006/relationships/font" Target="fonts/Montserrat-bold.fntdata"/><Relationship Id="rId131" Type="http://schemas.openxmlformats.org/officeDocument/2006/relationships/font" Target="fonts/Montserrat-regular.fntdata"/><Relationship Id="rId130" Type="http://schemas.openxmlformats.org/officeDocument/2006/relationships/font" Target="fonts/SairaSemiCondensedMedium-bold.fntdata"/><Relationship Id="rId136" Type="http://schemas.openxmlformats.org/officeDocument/2006/relationships/font" Target="fonts/TitilliumWeb-bold.fntdata"/><Relationship Id="rId135" Type="http://schemas.openxmlformats.org/officeDocument/2006/relationships/font" Target="fonts/TitilliumWeb-regular.fntdata"/><Relationship Id="rId134" Type="http://schemas.openxmlformats.org/officeDocument/2006/relationships/font" Target="fonts/Montserrat-boldItalic.fntdata"/><Relationship Id="rId133" Type="http://schemas.openxmlformats.org/officeDocument/2006/relationships/font" Target="fonts/Montserrat-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162" Type="http://schemas.openxmlformats.org/officeDocument/2006/relationships/font" Target="fonts/MontserratThin-bol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MontserratThin-italic.fntdata"/><Relationship Id="rId54" Type="http://schemas.openxmlformats.org/officeDocument/2006/relationships/slide" Target="slides/slide49.xml"/><Relationship Id="rId160" Type="http://schemas.openxmlformats.org/officeDocument/2006/relationships/font" Target="fonts/MontserratThin-bold.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MontserratThin-regular.fntdata"/><Relationship Id="rId59" Type="http://schemas.openxmlformats.org/officeDocument/2006/relationships/slide" Target="slides/slide54.xml"/><Relationship Id="rId154" Type="http://schemas.openxmlformats.org/officeDocument/2006/relationships/font" Target="fonts/Comfortaa-bold.fntdata"/><Relationship Id="rId58" Type="http://schemas.openxmlformats.org/officeDocument/2006/relationships/slide" Target="slides/slide53.xml"/><Relationship Id="rId153" Type="http://schemas.openxmlformats.org/officeDocument/2006/relationships/font" Target="fonts/Comfortaa-regular.fntdata"/><Relationship Id="rId152" Type="http://schemas.openxmlformats.org/officeDocument/2006/relationships/font" Target="fonts/InriaSansLight-boldItalic.fntdata"/><Relationship Id="rId151" Type="http://schemas.openxmlformats.org/officeDocument/2006/relationships/font" Target="fonts/InriaSansLight-italic.fntdata"/><Relationship Id="rId158" Type="http://schemas.openxmlformats.org/officeDocument/2006/relationships/font" Target="fonts/PlayfairDisplaySemiBold-boldItalic.fntdata"/><Relationship Id="rId157" Type="http://schemas.openxmlformats.org/officeDocument/2006/relationships/font" Target="fonts/PlayfairDisplaySemiBold-italic.fntdata"/><Relationship Id="rId156" Type="http://schemas.openxmlformats.org/officeDocument/2006/relationships/font" Target="fonts/PlayfairDisplaySemiBold-bold.fntdata"/><Relationship Id="rId155" Type="http://schemas.openxmlformats.org/officeDocument/2006/relationships/font" Target="fonts/PlayfairDisplay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lambda/latest/dg/configuration-memory.html"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52992085/why-cant-an-aws-lambda-function-inside-a-public-subnet-in-a-vpc-connect-to-the"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lambda/latest/dg/configuration-vpc-endpoints.html"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9cdee2ee3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9cdee2ee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dc3c474ce1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dc3c474ce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c3c474ce1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c3c474ce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f0cd11a809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f0cd11a8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f0cd11a809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f0cd11a8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f0cd11a809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f0cd11a80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f0cd11a809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f0cd11a80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dc3c474ce1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dc3c474ce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dc3c474ce1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dc3c474ce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dc3c474ce1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dc3c474ce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dc3c474ce1_0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dc3c474ce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9cdee2ee3_0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9cdee2ee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language support</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dc3c474ce1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dc3c474ce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d91ca8f730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d91ca8f73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 libraries in a folder using something like PIP for python</a:t>
            </a:r>
            <a:endParaRPr/>
          </a:p>
          <a:p>
            <a:pPr indent="0" lvl="0" marL="0" rtl="0" algn="l">
              <a:spcBef>
                <a:spcPts val="0"/>
              </a:spcBef>
              <a:spcAft>
                <a:spcPts val="0"/>
              </a:spcAft>
              <a:buNone/>
            </a:pPr>
            <a:r>
              <a:rPr lang="en"/>
              <a:t>Zip the file</a:t>
            </a:r>
            <a:endParaRPr/>
          </a:p>
          <a:p>
            <a:pPr indent="0" lvl="0" marL="0" rtl="0" algn="l">
              <a:spcBef>
                <a:spcPts val="0"/>
              </a:spcBef>
              <a:spcAft>
                <a:spcPts val="0"/>
              </a:spcAft>
              <a:buNone/>
            </a:pPr>
            <a:r>
              <a:rPr lang="en"/>
              <a:t>Uplod through console -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f2f28e79bf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f2f28e79b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f2f28e79bf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f2f28e79b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f2f28e79bf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f2f28e79b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f4d769224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f4d76922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f4d7692243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f4d76922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f4d7692243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f4d76922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fab4ef8d5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fab4ef8d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fab4ef8d55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fab4ef8d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9cdee2ee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9cdee2e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service - Launched in 2014. Predecessor is EC2 which is the traditional infrastructure model.</a:t>
            </a:r>
            <a:endParaRPr/>
          </a:p>
          <a:p>
            <a:pPr indent="0" lvl="0" marL="0" rtl="0" algn="l">
              <a:spcBef>
                <a:spcPts val="0"/>
              </a:spcBef>
              <a:spcAft>
                <a:spcPts val="0"/>
              </a:spcAft>
              <a:buNone/>
            </a:pPr>
            <a:r>
              <a:rPr lang="en"/>
              <a:t>Offers many languages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9cdee2ee3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9cdee2ee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language support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9cdee2ee3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9cdee2ee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WHY THEY ARE USEFUL</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9cdee2ee3_0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9cdee2ee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9cdee2ee3_0_2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9cdee2ee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language support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9cdee2ee3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9cdee2ee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67562efba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67562efb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9cdee2ee3_0_2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9cdee2ee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3bd3152bb_0_16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e3bd3152bb_0_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
              <a:buFont typeface="Calibri"/>
              <a:buNone/>
            </a:pPr>
            <a:r>
              <a:t/>
            </a:r>
            <a:endParaRPr b="0" i="0" sz="2400" u="none" cap="none" strike="noStrike">
              <a:solidFill>
                <a:schemeClr val="dk1"/>
              </a:solidFill>
              <a:latin typeface="Calibri"/>
              <a:ea typeface="Calibri"/>
              <a:cs typeface="Calibri"/>
              <a:sym typeface="Calibri"/>
            </a:endParaRPr>
          </a:p>
        </p:txBody>
      </p:sp>
      <p:sp>
        <p:nvSpPr>
          <p:cNvPr id="445" name="Google Shape;445;ge3bd3152bb_0_16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9cdee2ee3_0_2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d9cdee2ee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3bd3152bb_0_1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3bd3152b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9cdee2ee3_0_2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9cdee2ee3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9cdee2ee3_0_3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9cdee2ee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9cdee2ee3_0_2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9cdee2ee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9cdee2ee3_0_3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9cdee2ee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9cdee2ee3_0_3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9cdee2ee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9cdee2ee3_0_3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d9cdee2e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3bd3152bb_0_23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e3bd3152bb_0_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
              <a:buFont typeface="Calibri"/>
              <a:buNone/>
            </a:pPr>
            <a:r>
              <a:t/>
            </a:r>
            <a:endParaRPr b="0" i="0" sz="2400" u="none" cap="none" strike="noStrike">
              <a:solidFill>
                <a:schemeClr val="dk1"/>
              </a:solidFill>
              <a:latin typeface="Calibri"/>
              <a:ea typeface="Calibri"/>
              <a:cs typeface="Calibri"/>
              <a:sym typeface="Calibri"/>
            </a:endParaRPr>
          </a:p>
        </p:txBody>
      </p:sp>
      <p:sp>
        <p:nvSpPr>
          <p:cNvPr id="542" name="Google Shape;542;ge3bd3152bb_0_23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9b254401f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9b254401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9cdee2ee3_0_3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d9cdee2ee3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7e8523dfb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7e8523d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7e8523df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7e8523d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3bd3152bb_0_24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e3bd3152bb_0_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
              <a:buFont typeface="Calibri"/>
              <a:buNone/>
            </a:pPr>
            <a:r>
              <a:t/>
            </a:r>
            <a:endParaRPr b="0" i="0" sz="2400" u="none" cap="none" strike="noStrike">
              <a:solidFill>
                <a:schemeClr val="dk1"/>
              </a:solidFill>
              <a:latin typeface="Calibri"/>
              <a:ea typeface="Calibri"/>
              <a:cs typeface="Calibri"/>
              <a:sym typeface="Calibri"/>
            </a:endParaRPr>
          </a:p>
        </p:txBody>
      </p:sp>
      <p:sp>
        <p:nvSpPr>
          <p:cNvPr id="576" name="Google Shape;576;ge3bd3152bb_0_24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67b2d1692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d67b2d169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https://docs.aws.amazon.com/lambda/latest/dg/configuration-memory.html</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d67b2d1692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d67b2d169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d67b2d1692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d67b2d169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67b2d1692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d67b2d169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d67b2d1692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d67b2d169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67b2d1692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67b2d169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9b254401f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9b254401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d67b2d1692_0_1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d67b2d169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67b2d1692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67b2d169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d9cdee2ee3_0_3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d9cdee2ee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62052b71a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62052b7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e62052b71a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e62052b71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e62052b71a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e62052b71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lambda is invoked, lambda finds an instance to process the event, lambda downloads your code, and starts a new execution environment.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62052b71a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e62052b71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lambda is invoked, lambda finds an instance to process the event, lambda downloads your code, and starts a new execution environment.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62052b71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e62052b7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e3bd3152bb_0_26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ge3bd3152bb_0_2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
              <a:buFont typeface="Calibri"/>
              <a:buNone/>
            </a:pPr>
            <a:r>
              <a:t/>
            </a:r>
            <a:endParaRPr b="0" i="0" sz="2400" u="none" cap="none" strike="noStrike">
              <a:solidFill>
                <a:schemeClr val="dk1"/>
              </a:solidFill>
              <a:latin typeface="Calibri"/>
              <a:ea typeface="Calibri"/>
              <a:cs typeface="Calibri"/>
              <a:sym typeface="Calibri"/>
            </a:endParaRPr>
          </a:p>
        </p:txBody>
      </p:sp>
      <p:sp>
        <p:nvSpPr>
          <p:cNvPr id="720" name="Google Shape;720;ge3bd3152bb_0_26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d9cdee2ee3_0_4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d9cdee2ee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lambda is invoked, lambda finds an instance to process the event, lambda downloads your code, and starts a new execution environment.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9b254401f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9b254401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WHY THEY ARE USEFUL</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d67b2d1692_0_1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d67b2d169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d9cdee2ee3_0_4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d9cdee2ee3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6290abb23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e6290abb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d9cdee2ee3_0_4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d9cdee2ee3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d9cdee2ee3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d9cdee2ee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d67b2d1692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d67b2d16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e6290abb23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e6290abb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9cdee2ee3_0_4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d9cdee2ee3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67b2d1692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d67b2d169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d67b2d1692_0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d67b2d169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67562efba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67562efb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d67b2d1692_0_2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d67b2d169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e3bd3152bb_0_29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ge3bd3152bb_0_2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
              <a:buFont typeface="Calibri"/>
              <a:buNone/>
            </a:pPr>
            <a:r>
              <a:t/>
            </a:r>
            <a:endParaRPr b="0" i="0" sz="2400" u="none" cap="none" strike="noStrike">
              <a:solidFill>
                <a:schemeClr val="dk1"/>
              </a:solidFill>
              <a:latin typeface="Calibri"/>
              <a:ea typeface="Calibri"/>
              <a:cs typeface="Calibri"/>
              <a:sym typeface="Calibri"/>
            </a:endParaRPr>
          </a:p>
        </p:txBody>
      </p:sp>
      <p:sp>
        <p:nvSpPr>
          <p:cNvPr id="854" name="Google Shape;854;ge3bd3152bb_0_29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d67b2d1692_0_2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d67b2d169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62b2e32c0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62b2e32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e62cb0a04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e62cb0a0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d67b2d1692_0_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d67b2d169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62b2e32c0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62b2e32c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d67b2d1692_0_2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d67b2d169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d67b2d1692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d67b2d169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d67b2d1692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d67b2d169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67562efba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67562efb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d67b2d1692_0_2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d67b2d169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d91ca8f730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d91ca8f7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d91ca8f730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d91ca8f73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6284a7389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e6284a73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POSSIBLE TO EXPOSE YOUR FUNCTION THATS IN A VPC TO THE PUBLIC INTERNET. </a:t>
            </a:r>
            <a:endParaRPr/>
          </a:p>
          <a:p>
            <a:pPr indent="0" lvl="0" marL="0" rtl="0" algn="l">
              <a:spcBef>
                <a:spcPts val="0"/>
              </a:spcBef>
              <a:spcAft>
                <a:spcPts val="0"/>
              </a:spcAft>
              <a:buNone/>
            </a:pPr>
            <a:r>
              <a:rPr lang="en"/>
              <a:t>The network interface creation happens when your Lambda function is created or its VPC settings are updated. When a function is invoked, the execution environment simply uses the pre-created network interface and quickly establishes a network tunnel to it. This dramatically reduces the latency that was previously associated with creating and attaching a network interface at cold start.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https://aws.amazon.com/blogs/compute/announcing-improved-vpc-networking-for-aws-lambda-functions/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e6284a7389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e6284a738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POSSIBLE TO EXPOSE YOUR FUNCTION THATS IN A VPC TO THE PUBLIC INTERNET. </a:t>
            </a:r>
            <a:endParaRPr/>
          </a:p>
          <a:p>
            <a:pPr indent="0" lvl="0" marL="0" rtl="0" algn="l">
              <a:spcBef>
                <a:spcPts val="0"/>
              </a:spcBef>
              <a:spcAft>
                <a:spcPts val="0"/>
              </a:spcAft>
              <a:buNone/>
            </a:pPr>
            <a:r>
              <a:rPr lang="en"/>
              <a:t>LAMBDAS CANNOT HAVE A PUBLIC IP, so NAT GATEWAY IS REQUIRED - </a:t>
            </a:r>
            <a:r>
              <a:rPr lang="en" u="sng">
                <a:solidFill>
                  <a:schemeClr val="hlink"/>
                </a:solidFill>
                <a:hlinkClick r:id="rId2"/>
              </a:rPr>
              <a:t>https://stackoverflow.com/questions/52992085/why-cant-an-aws-lambda-function-inside-a-public-subnet-in-a-vpc-connect-to-the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 Lambda function doesn't actually need to reach private resources inside your VPC then you typically don't need to attach the Lambda to the VPC. But if it does need to, then attach the Lambda function to a private subnet and ensure a default route from that subnet to a NAT instance or NAT Gateway in a public subnet. And configure an IGW, without which internet access is not possible.”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da85e8bbfb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da85e8bbf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WHY THEY ARE USEFUL</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da85e8bbfb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da85e8bbf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https://docs.aws.amazon.com/lambda/latest/dg/configuration-vpc-endpoints.html</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da85e8bbfb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da85e8bbf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da85e8bbfb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da85e8bbf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7b4c83e90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7b4c83e9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67562efba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67562efb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e756ece5cb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e756ece5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e756ece5c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e756ece5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db26c0a4e2_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db26c0a4e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db26c0a4e2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db26c0a4e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https://docs.aws.amazon.com/lambda/latest/dg/python-logging.html</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7b4c83e908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7b4c83e90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756ece5cb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756ece5c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e756ece5cb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e756ece5c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db2c53e975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db2c53e9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7b4c83e908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7b4c83e9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7b4c83e908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7b4c83e90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https://docs.aws.amazon.com/lambda/latest/dg/python-logging.html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67562efba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67562efb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7b4c83e908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7b4c83e90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https://docs.aws.amazon.com/lambda/latest/dg/python-logging.html</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7b4c83e908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7b4c83e90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b85480e9f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b85480e9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e6b6cc610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e6b6cc61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e6b6cc6103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e6b6cc610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https://docs.aws.amazon.com/lambda/latest/dg/python-logging.html</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e6b6cc6103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e6b6cc610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https://docs.aws.amazon.com/lambda/latest/dg/python-logging.html</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db2c53e975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db2c53e9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dc3c474ce1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dc3c474c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dc3c474ce1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dc3c474c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dc3c474ce1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dc3c474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https://docs.aws.amazon.com/lambda/latest/dg/lambda-invocation.html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rect b="b" l="l" r="r" t="t"/>
              <a:pathLst>
                <a:path extrusionOk="0" h="17087" w="12799">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75625" y="4536204"/>
              <a:ext cx="787081" cy="607266"/>
            </a:xfrm>
            <a:custGeom>
              <a:rect b="b" l="l" r="r" t="t"/>
              <a:pathLst>
                <a:path extrusionOk="0" h="5802" w="752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0"/>
              <a:ext cx="3388529" cy="5074369"/>
            </a:xfrm>
            <a:custGeom>
              <a:rect b="b" l="l" r="r" t="t"/>
              <a:pathLst>
                <a:path extrusionOk="0" h="48482" w="32375">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809200" y="0"/>
              <a:ext cx="543002" cy="408403"/>
            </a:xfrm>
            <a:custGeom>
              <a:rect b="b" l="l" r="r" t="t"/>
              <a:pathLst>
                <a:path extrusionOk="0" h="3902" w="5188">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814982" y="0"/>
              <a:ext cx="546665" cy="408403"/>
            </a:xfrm>
            <a:custGeom>
              <a:rect b="b" l="l" r="r" t="t"/>
              <a:pathLst>
                <a:path extrusionOk="0" h="3902" w="5223">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13118" y="4538507"/>
              <a:ext cx="1033567" cy="604964"/>
            </a:xfrm>
            <a:custGeom>
              <a:rect b="b" l="l" r="r" t="t"/>
              <a:pathLst>
                <a:path extrusionOk="0" h="5780" w="9875">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845621" y="4533797"/>
              <a:ext cx="1780038" cy="609674"/>
            </a:xfrm>
            <a:custGeom>
              <a:rect b="b" l="l" r="r" t="t"/>
              <a:pathLst>
                <a:path extrusionOk="0" h="5825" w="17007">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00919" y="0"/>
              <a:ext cx="843077" cy="1293031"/>
            </a:xfrm>
            <a:custGeom>
              <a:rect b="b" l="l" r="r" t="t"/>
              <a:pathLst>
                <a:path extrusionOk="0" h="12354" w="8055">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799755" y="3252691"/>
              <a:ext cx="344243" cy="619198"/>
            </a:xfrm>
            <a:custGeom>
              <a:rect b="b" l="l" r="r" t="t"/>
              <a:pathLst>
                <a:path extrusionOk="0" h="5916" w="3289">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489470" y="0"/>
              <a:ext cx="6654496" cy="5143447"/>
            </a:xfrm>
            <a:custGeom>
              <a:rect b="b" l="l" r="r" t="t"/>
              <a:pathLst>
                <a:path extrusionOk="0" h="49142" w="63579">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357188"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omplete grid">
  <p:cSld name="BLANK_1">
    <p:spTree>
      <p:nvGrpSpPr>
        <p:cNvPr id="190" name="Shape 190"/>
        <p:cNvGrpSpPr/>
        <p:nvPr/>
      </p:nvGrpSpPr>
      <p:grpSpPr>
        <a:xfrm>
          <a:off x="0" y="0"/>
          <a:ext cx="0" cy="0"/>
          <a:chOff x="0" y="0"/>
          <a:chExt cx="0" cy="0"/>
        </a:xfrm>
      </p:grpSpPr>
      <p:sp>
        <p:nvSpPr>
          <p:cNvPr id="191" name="Google Shape;191;p11"/>
          <p:cNvSpPr/>
          <p:nvPr/>
        </p:nvSpPr>
        <p:spPr>
          <a:xfrm>
            <a:off x="0" y="0"/>
            <a:ext cx="9143953" cy="5143447"/>
          </a:xfrm>
          <a:custGeom>
            <a:rect b="b" l="l" r="r" t="t"/>
            <a:pathLst>
              <a:path extrusionOk="0" h="49142" w="87364">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 name="Shape 19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3"/>
            </a:gs>
            <a:gs pos="13000">
              <a:schemeClr val="accent2"/>
            </a:gs>
            <a:gs pos="31000">
              <a:schemeClr val="accent1"/>
            </a:gs>
            <a:gs pos="100000">
              <a:schemeClr val="lt1"/>
            </a:gs>
          </a:gsLst>
          <a:lin ang="8100019" scaled="0"/>
        </a:gradFill>
      </p:bgPr>
    </p:bg>
    <p:spTree>
      <p:nvGrpSpPr>
        <p:cNvPr id="25"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rect b="b" l="l" r="r" t="t"/>
              <a:pathLst>
                <a:path extrusionOk="0" h="9169" w="21455">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913842" y="2483621"/>
              <a:ext cx="3230171" cy="2659852"/>
            </a:xfrm>
            <a:custGeom>
              <a:rect b="b" l="l" r="r" t="t"/>
              <a:pathLst>
                <a:path extrusionOk="0" h="25413" w="30862">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3682571" y="0"/>
              <a:ext cx="1289577" cy="1388277"/>
            </a:xfrm>
            <a:custGeom>
              <a:rect b="b" l="l" r="r" t="t"/>
              <a:pathLst>
                <a:path extrusionOk="0" h="13264" w="12321">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920875" y="0"/>
              <a:ext cx="1786004" cy="1382311"/>
            </a:xfrm>
            <a:custGeom>
              <a:rect b="b" l="l" r="r" t="t"/>
              <a:pathLst>
                <a:path extrusionOk="0" h="13207" w="17064">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804446" y="0"/>
              <a:ext cx="898968" cy="951300"/>
            </a:xfrm>
            <a:custGeom>
              <a:rect b="b" l="l" r="r" t="t"/>
              <a:pathLst>
                <a:path extrusionOk="0" h="9089" w="8589">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0" y="2054909"/>
              <a:ext cx="2243285" cy="3088559"/>
            </a:xfrm>
            <a:custGeom>
              <a:rect b="b" l="l" r="r" t="t"/>
              <a:pathLst>
                <a:path extrusionOk="0" h="29509" w="21433">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5917401" y="2488331"/>
              <a:ext cx="543002" cy="612081"/>
            </a:xfrm>
            <a:custGeom>
              <a:rect b="b" l="l" r="r" t="t"/>
              <a:pathLst>
                <a:path extrusionOk="0" h="5848" w="5188">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p:nvPr/>
        </p:nvSpPr>
        <p:spPr>
          <a:xfrm>
            <a:off x="9061884" y="5072013"/>
            <a:ext cx="82162" cy="71486"/>
          </a:xfrm>
          <a:custGeom>
            <a:rect b="b" l="l" r="r" t="t"/>
            <a:pathLst>
              <a:path extrusionOk="0" h="683" w="785">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0" y="0"/>
            <a:ext cx="116806" cy="92943"/>
          </a:xfrm>
          <a:custGeom>
            <a:rect b="b" l="l" r="r" t="t"/>
            <a:pathLst>
              <a:path extrusionOk="0" h="888" w="1116">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147416" y="0"/>
            <a:ext cx="996620" cy="953707"/>
          </a:xfrm>
          <a:custGeom>
            <a:rect b="b" l="l" r="r" t="t"/>
            <a:pathLst>
              <a:path extrusionOk="0" h="9112" w="9522">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142791" y="2500263"/>
            <a:ext cx="1256" cy="16746"/>
          </a:xfrm>
          <a:custGeom>
            <a:rect b="b" l="l" r="r" t="t"/>
            <a:pathLst>
              <a:path extrusionOk="0" h="160" w="12">
                <a:moveTo>
                  <a:pt x="12" y="0"/>
                </a:moveTo>
                <a:lnTo>
                  <a:pt x="1" y="46"/>
                </a:lnTo>
                <a:lnTo>
                  <a:pt x="1" y="80"/>
                </a:lnTo>
                <a:lnTo>
                  <a:pt x="1" y="125"/>
                </a:lnTo>
                <a:lnTo>
                  <a:pt x="12" y="160"/>
                </a:lnTo>
                <a:lnTo>
                  <a:pt x="12"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502234" y="2722888"/>
            <a:ext cx="641806" cy="1045499"/>
          </a:xfrm>
          <a:custGeom>
            <a:rect b="b" l="l" r="r" t="t"/>
            <a:pathLst>
              <a:path extrusionOk="0" h="9989" w="6132">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289759" y="0"/>
            <a:ext cx="5012512" cy="5143447"/>
          </a:xfrm>
          <a:custGeom>
            <a:rect b="b" l="l" r="r" t="t"/>
            <a:pathLst>
              <a:path extrusionOk="0" h="49142" w="47891">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765091" y="4445691"/>
            <a:ext cx="544258" cy="608522"/>
          </a:xfrm>
          <a:custGeom>
            <a:rect b="b" l="l" r="r" t="t"/>
            <a:pathLst>
              <a:path extrusionOk="0" h="5814" w="520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0" y="0"/>
            <a:ext cx="2845737" cy="3343314"/>
          </a:xfrm>
          <a:custGeom>
            <a:rect b="b" l="l" r="r" t="t"/>
            <a:pathLst>
              <a:path extrusionOk="0" h="31943" w="27189">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txBox="1"/>
          <p:nvPr>
            <p:ph type="ctrTitle"/>
          </p:nvPr>
        </p:nvSpPr>
        <p:spPr>
          <a:xfrm>
            <a:off x="1823925" y="2066369"/>
            <a:ext cx="6634200" cy="6084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3"/>
          <p:cNvSpPr txBox="1"/>
          <p:nvPr>
            <p:ph idx="1" type="subTitle"/>
          </p:nvPr>
        </p:nvSpPr>
        <p:spPr>
          <a:xfrm>
            <a:off x="1823925" y="2655065"/>
            <a:ext cx="6634200" cy="386400"/>
          </a:xfrm>
          <a:prstGeom prst="rect">
            <a:avLst/>
          </a:prstGeom>
        </p:spPr>
        <p:txBody>
          <a:bodyPr anchorCtr="0" anchor="t" bIns="0" lIns="0" spcFirstLastPara="1" rIns="0" wrap="square" tIns="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2571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6"/>
            </a:gs>
            <a:gs pos="17000">
              <a:schemeClr val="accent4"/>
            </a:gs>
            <a:gs pos="42000">
              <a:schemeClr val="accent3"/>
            </a:gs>
            <a:gs pos="100000">
              <a:schemeClr val="accent2"/>
            </a:gs>
          </a:gsLst>
          <a:lin ang="8100019" scaled="0"/>
        </a:gradFill>
      </p:bgPr>
    </p:bg>
    <p:spTree>
      <p:nvGrpSpPr>
        <p:cNvPr id="47"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10800000">
              <a:off x="-16" y="3333723"/>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10800000">
              <a:off x="4" y="3325362"/>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10800000">
              <a:off x="1095419" y="0"/>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10800000">
              <a:off x="0" y="26"/>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10800000">
              <a:off x="-7" y="2664610"/>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10800000">
              <a:off x="595325" y="4377873"/>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4"/>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txBox="1"/>
          <p:nvPr>
            <p:ph idx="1" type="body"/>
          </p:nvPr>
        </p:nvSpPr>
        <p:spPr>
          <a:xfrm>
            <a:off x="1977950" y="1388450"/>
            <a:ext cx="5188200" cy="3042600"/>
          </a:xfrm>
          <a:prstGeom prst="rect">
            <a:avLst/>
          </a:prstGeom>
        </p:spPr>
        <p:txBody>
          <a:bodyPr anchorCtr="0" anchor="t" bIns="0" lIns="0" spcFirstLastPara="1" rIns="0" wrap="square" tIns="0">
            <a:noAutofit/>
          </a:bodyPr>
          <a:lstStyle>
            <a:lvl1pPr indent="-431800" lvl="0" marL="457200" rtl="0" algn="ctr">
              <a:spcBef>
                <a:spcPts val="0"/>
              </a:spcBef>
              <a:spcAft>
                <a:spcPts val="0"/>
              </a:spcAft>
              <a:buClr>
                <a:schemeClr val="lt1"/>
              </a:buClr>
              <a:buSzPts val="3200"/>
              <a:buChar char="⬥"/>
              <a:defRPr sz="3200">
                <a:solidFill>
                  <a:schemeClr val="lt1"/>
                </a:solidFill>
              </a:defRPr>
            </a:lvl1pPr>
            <a:lvl2pPr indent="-431800" lvl="1" marL="914400" rtl="0" algn="ctr">
              <a:spcBef>
                <a:spcPts val="600"/>
              </a:spcBef>
              <a:spcAft>
                <a:spcPts val="0"/>
              </a:spcAft>
              <a:buClr>
                <a:schemeClr val="lt1"/>
              </a:buClr>
              <a:buSzPts val="3200"/>
              <a:buChar char="⬦"/>
              <a:defRPr sz="3200">
                <a:solidFill>
                  <a:schemeClr val="lt1"/>
                </a:solidFill>
              </a:defRPr>
            </a:lvl2pPr>
            <a:lvl3pPr indent="-431800" lvl="2" marL="1371600" rtl="0" algn="ctr">
              <a:spcBef>
                <a:spcPts val="600"/>
              </a:spcBef>
              <a:spcAft>
                <a:spcPts val="0"/>
              </a:spcAft>
              <a:buClr>
                <a:schemeClr val="lt1"/>
              </a:buClr>
              <a:buSzPts val="3200"/>
              <a:buChar char="⬩"/>
              <a:defRPr sz="3200">
                <a:solidFill>
                  <a:schemeClr val="lt1"/>
                </a:solidFill>
              </a:defRPr>
            </a:lvl3pPr>
            <a:lvl4pPr indent="-431800" lvl="3" marL="1828800" rtl="0" algn="ctr">
              <a:spcBef>
                <a:spcPts val="600"/>
              </a:spcBef>
              <a:spcAft>
                <a:spcPts val="0"/>
              </a:spcAft>
              <a:buClr>
                <a:schemeClr val="lt1"/>
              </a:buClr>
              <a:buSzPts val="3200"/>
              <a:buChar char="●"/>
              <a:defRPr sz="3200">
                <a:solidFill>
                  <a:schemeClr val="lt1"/>
                </a:solidFill>
              </a:defRPr>
            </a:lvl4pPr>
            <a:lvl5pPr indent="-431800" lvl="4" marL="2286000" rtl="0" algn="ctr">
              <a:spcBef>
                <a:spcPts val="600"/>
              </a:spcBef>
              <a:spcAft>
                <a:spcPts val="0"/>
              </a:spcAft>
              <a:buClr>
                <a:schemeClr val="lt1"/>
              </a:buClr>
              <a:buSzPts val="3200"/>
              <a:buChar char="○"/>
              <a:defRPr sz="3200">
                <a:solidFill>
                  <a:schemeClr val="lt1"/>
                </a:solidFill>
              </a:defRPr>
            </a:lvl5pPr>
            <a:lvl6pPr indent="-431800" lvl="5" marL="2743200" rtl="0" algn="ctr">
              <a:spcBef>
                <a:spcPts val="600"/>
              </a:spcBef>
              <a:spcAft>
                <a:spcPts val="0"/>
              </a:spcAft>
              <a:buClr>
                <a:schemeClr val="lt1"/>
              </a:buClr>
              <a:buSzPts val="3200"/>
              <a:buChar char="■"/>
              <a:defRPr sz="3200">
                <a:solidFill>
                  <a:schemeClr val="lt1"/>
                </a:solidFill>
              </a:defRPr>
            </a:lvl6pPr>
            <a:lvl7pPr indent="-431800" lvl="6" marL="3200400" rtl="0" algn="ctr">
              <a:spcBef>
                <a:spcPts val="600"/>
              </a:spcBef>
              <a:spcAft>
                <a:spcPts val="0"/>
              </a:spcAft>
              <a:buClr>
                <a:schemeClr val="lt1"/>
              </a:buClr>
              <a:buSzPts val="3200"/>
              <a:buChar char="●"/>
              <a:defRPr sz="3200">
                <a:solidFill>
                  <a:schemeClr val="lt1"/>
                </a:solidFill>
              </a:defRPr>
            </a:lvl7pPr>
            <a:lvl8pPr indent="-431800" lvl="7" marL="3657600" rtl="0" algn="ctr">
              <a:spcBef>
                <a:spcPts val="600"/>
              </a:spcBef>
              <a:spcAft>
                <a:spcPts val="0"/>
              </a:spcAft>
              <a:buClr>
                <a:schemeClr val="lt1"/>
              </a:buClr>
              <a:buSzPts val="3200"/>
              <a:buChar char="○"/>
              <a:defRPr sz="3200">
                <a:solidFill>
                  <a:schemeClr val="lt1"/>
                </a:solidFill>
              </a:defRPr>
            </a:lvl8pPr>
            <a:lvl9pPr indent="-431800" lvl="8" marL="4114800" rtl="0" algn="ctr">
              <a:spcBef>
                <a:spcPts val="600"/>
              </a:spcBef>
              <a:spcAft>
                <a:spcPts val="600"/>
              </a:spcAft>
              <a:buClr>
                <a:schemeClr val="lt1"/>
              </a:buClr>
              <a:buSzPts val="3200"/>
              <a:buChar char="■"/>
              <a:defRPr sz="3200">
                <a:solidFill>
                  <a:schemeClr val="lt1"/>
                </a:solidFill>
              </a:defRPr>
            </a:lvl9pPr>
          </a:lstStyle>
          <a:p/>
        </p:txBody>
      </p:sp>
      <p:sp>
        <p:nvSpPr>
          <p:cNvPr id="63" name="Google Shape;63;p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rot="-5400000">
              <a:off x="3874807" y="683602"/>
              <a:ext cx="306000" cy="264900"/>
            </a:xfrm>
            <a:prstGeom prst="hexagon">
              <a:avLst>
                <a:gd fmla="val 25000" name="adj"/>
                <a:gd fmla="val 115470" name="vf"/>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txBox="1"/>
          <p:nvPr/>
        </p:nvSpPr>
        <p:spPr>
          <a:xfrm>
            <a:off x="3593400" y="476575"/>
            <a:ext cx="1957200" cy="653700"/>
          </a:xfrm>
          <a:prstGeom prst="rect">
            <a:avLst/>
          </a:prstGeom>
          <a:noFill/>
          <a:ln>
            <a:noFill/>
          </a:ln>
          <a:effectLst>
            <a:outerShdw blurRad="114300" rotWithShape="0" algn="bl" dir="5400000" dist="19050">
              <a:schemeClr val="lt1">
                <a:alpha val="50000"/>
              </a:schemeClr>
            </a:outerShdw>
          </a:effectLst>
        </p:spPr>
        <p:txBody>
          <a:bodyPr anchorCtr="0" anchor="t" bIns="0" lIns="0" spcFirstLastPara="1" rIns="0" wrap="square" tIns="0">
            <a:noAutofit/>
          </a:bodyPr>
          <a:lstStyle/>
          <a:p>
            <a:pPr indent="0" lvl="0" marL="0" rtl="0" algn="ctr">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8"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5"/>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 name="Google Shape;83;p5"/>
          <p:cNvSpPr txBox="1"/>
          <p:nvPr>
            <p:ph idx="1" type="body"/>
          </p:nvPr>
        </p:nvSpPr>
        <p:spPr>
          <a:xfrm>
            <a:off x="1207850" y="1430148"/>
            <a:ext cx="6728400" cy="30339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600"/>
              </a:spcBef>
              <a:spcAft>
                <a:spcPts val="0"/>
              </a:spcAft>
              <a:buSzPts val="1800"/>
              <a:buChar char="⬦"/>
              <a:defRPr/>
            </a:lvl2pPr>
            <a:lvl3pPr indent="-381000" lvl="2" marL="1371600" rtl="0">
              <a:spcBef>
                <a:spcPts val="600"/>
              </a:spcBef>
              <a:spcAft>
                <a:spcPts val="0"/>
              </a:spcAft>
              <a:buSzPts val="2400"/>
              <a:buChar char="⬩"/>
              <a:defRPr/>
            </a:lvl3pPr>
            <a:lvl4pPr indent="-381000" lvl="3" marL="1828800" rtl="0">
              <a:spcBef>
                <a:spcPts val="600"/>
              </a:spcBef>
              <a:spcAft>
                <a:spcPts val="0"/>
              </a:spcAft>
              <a:buSzPts val="2400"/>
              <a:buChar char="●"/>
              <a:defRPr/>
            </a:lvl4pPr>
            <a:lvl5pPr indent="-381000" lvl="4" marL="2286000" rtl="0">
              <a:spcBef>
                <a:spcPts val="600"/>
              </a:spcBef>
              <a:spcAft>
                <a:spcPts val="0"/>
              </a:spcAft>
              <a:buSzPts val="2400"/>
              <a:buChar char="○"/>
              <a:defRPr/>
            </a:lvl5pPr>
            <a:lvl6pPr indent="-381000" lvl="5" marL="2743200" rtl="0">
              <a:spcBef>
                <a:spcPts val="600"/>
              </a:spcBef>
              <a:spcAft>
                <a:spcPts val="0"/>
              </a:spcAft>
              <a:buSzPts val="2400"/>
              <a:buChar char="■"/>
              <a:defRPr/>
            </a:lvl6pPr>
            <a:lvl7pPr indent="-381000" lvl="6" marL="3200400" rtl="0">
              <a:spcBef>
                <a:spcPts val="600"/>
              </a:spcBef>
              <a:spcAft>
                <a:spcPts val="0"/>
              </a:spcAft>
              <a:buSzPts val="2400"/>
              <a:buChar char="●"/>
              <a:defRPr/>
            </a:lvl7pPr>
            <a:lvl8pPr indent="-381000" lvl="7" marL="3657600" rtl="0">
              <a:spcBef>
                <a:spcPts val="600"/>
              </a:spcBef>
              <a:spcAft>
                <a:spcPts val="0"/>
              </a:spcAft>
              <a:buSzPts val="2400"/>
              <a:buChar char="○"/>
              <a:defRPr/>
            </a:lvl8pPr>
            <a:lvl9pPr indent="-381000" lvl="8" marL="4114800" rtl="0">
              <a:spcBef>
                <a:spcPts val="600"/>
              </a:spcBef>
              <a:spcAft>
                <a:spcPts val="600"/>
              </a:spcAft>
              <a:buSzPts val="2400"/>
              <a:buChar char="■"/>
              <a:defRPr/>
            </a:lvl9pPr>
          </a:lstStyle>
          <a:p/>
        </p:txBody>
      </p:sp>
      <p:sp>
        <p:nvSpPr>
          <p:cNvPr id="84" name="Google Shape;84;p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8"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6"/>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3" name="Google Shape;103;p6"/>
          <p:cNvSpPr txBox="1"/>
          <p:nvPr>
            <p:ph idx="1" type="body"/>
          </p:nvPr>
        </p:nvSpPr>
        <p:spPr>
          <a:xfrm>
            <a:off x="1207774" y="1430150"/>
            <a:ext cx="3143700" cy="326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104" name="Google Shape;104;p6"/>
          <p:cNvSpPr txBox="1"/>
          <p:nvPr>
            <p:ph idx="2" type="body"/>
          </p:nvPr>
        </p:nvSpPr>
        <p:spPr>
          <a:xfrm>
            <a:off x="4792488" y="1430150"/>
            <a:ext cx="3143700" cy="326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105" name="Google Shape;105;p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9"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7"/>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 name="Google Shape;124;p7"/>
          <p:cNvSpPr txBox="1"/>
          <p:nvPr>
            <p:ph idx="1" type="body"/>
          </p:nvPr>
        </p:nvSpPr>
        <p:spPr>
          <a:xfrm>
            <a:off x="1207850" y="1582550"/>
            <a:ext cx="2085900" cy="303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25" name="Google Shape;125;p7"/>
          <p:cNvSpPr txBox="1"/>
          <p:nvPr>
            <p:ph idx="2" type="body"/>
          </p:nvPr>
        </p:nvSpPr>
        <p:spPr>
          <a:xfrm>
            <a:off x="3512976" y="1582550"/>
            <a:ext cx="2085900" cy="303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26" name="Google Shape;126;p7"/>
          <p:cNvSpPr txBox="1"/>
          <p:nvPr>
            <p:ph idx="3" type="body"/>
          </p:nvPr>
        </p:nvSpPr>
        <p:spPr>
          <a:xfrm>
            <a:off x="5818102" y="1582550"/>
            <a:ext cx="2085900" cy="303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27" name="Google Shape;127;p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8"/>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 name="Google Shape;146;p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0"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rect b="b" l="l" r="r" t="t"/>
              <a:pathLst>
                <a:path extrusionOk="0" h="17769" w="11649">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0" y="3394425"/>
              <a:ext cx="2268195" cy="1749057"/>
            </a:xfrm>
            <a:custGeom>
              <a:rect b="b" l="l" r="r" t="t"/>
              <a:pathLst>
                <a:path extrusionOk="0" h="16711" w="21671">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8689168" y="0"/>
              <a:ext cx="7222" cy="105"/>
            </a:xfrm>
            <a:custGeom>
              <a:rect b="b" l="l" r="r" t="t"/>
              <a:pathLst>
                <a:path extrusionOk="0" h="1" w="69">
                  <a:moveTo>
                    <a:pt x="69" y="0"/>
                  </a:moveTo>
                  <a:lnTo>
                    <a:pt x="1" y="0"/>
                  </a:lnTo>
                  <a:lnTo>
                    <a:pt x="1" y="0"/>
                  </a:lnTo>
                  <a:lnTo>
                    <a:pt x="35" y="0"/>
                  </a:lnTo>
                  <a:lnTo>
                    <a:pt x="35" y="0"/>
                  </a:lnTo>
                  <a:lnTo>
                    <a:pt x="69" y="0"/>
                  </a:lnTo>
                  <a:lnTo>
                    <a:pt x="69"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6698419" y="0"/>
              <a:ext cx="20410" cy="2512"/>
            </a:xfrm>
            <a:custGeom>
              <a:rect b="b" l="l" r="r" t="t"/>
              <a:pathLst>
                <a:path extrusionOk="0" h="24" w="195">
                  <a:moveTo>
                    <a:pt x="1" y="0"/>
                  </a:moveTo>
                  <a:lnTo>
                    <a:pt x="46" y="23"/>
                  </a:lnTo>
                  <a:lnTo>
                    <a:pt x="149" y="23"/>
                  </a:lnTo>
                  <a:lnTo>
                    <a:pt x="1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0" y="3397984"/>
              <a:ext cx="1020484" cy="615640"/>
            </a:xfrm>
            <a:custGeom>
              <a:rect b="b" l="l" r="r" t="t"/>
              <a:pathLst>
                <a:path extrusionOk="0" h="5882" w="975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434137" y="0"/>
              <a:ext cx="540595" cy="577541"/>
            </a:xfrm>
            <a:custGeom>
              <a:rect b="b" l="l" r="r" t="t"/>
              <a:pathLst>
                <a:path extrusionOk="0" h="5518" w="5165">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627473" y="4440981"/>
              <a:ext cx="790639" cy="702511"/>
            </a:xfrm>
            <a:custGeom>
              <a:rect b="b" l="l" r="r" t="t"/>
              <a:pathLst>
                <a:path extrusionOk="0" h="6712" w="7554">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7567566" y="4871996"/>
              <a:ext cx="543107" cy="271501"/>
            </a:xfrm>
            <a:custGeom>
              <a:rect b="b" l="l" r="r" t="t"/>
              <a:pathLst>
                <a:path extrusionOk="0" h="2594" w="5189">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8065253" y="4017084"/>
              <a:ext cx="1078782" cy="1126405"/>
            </a:xfrm>
            <a:custGeom>
              <a:rect b="b" l="l" r="r" t="t"/>
              <a:pathLst>
                <a:path extrusionOk="0" h="10762" w="10307">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8067661" y="2296688"/>
              <a:ext cx="1076375" cy="1470543"/>
            </a:xfrm>
            <a:custGeom>
              <a:rect b="b" l="l" r="r" t="t"/>
              <a:pathLst>
                <a:path extrusionOk="0" h="14050" w="10284">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0" y="2730110"/>
              <a:ext cx="1163351" cy="2328901"/>
            </a:xfrm>
            <a:custGeom>
              <a:rect b="b" l="l" r="r" t="t"/>
              <a:pathLst>
                <a:path extrusionOk="0" h="22251" w="11115">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0" y="1004899"/>
              <a:ext cx="1414547" cy="1909822"/>
            </a:xfrm>
            <a:custGeom>
              <a:rect b="b" l="l" r="r" t="t"/>
              <a:pathLst>
                <a:path extrusionOk="0" h="18247" w="13515">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1127568" y="0"/>
              <a:ext cx="537036" cy="331055"/>
            </a:xfrm>
            <a:custGeom>
              <a:rect b="b" l="l" r="r" t="t"/>
              <a:pathLst>
                <a:path extrusionOk="0" h="3163" w="5131">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0" y="0"/>
              <a:ext cx="675194" cy="763217"/>
            </a:xfrm>
            <a:custGeom>
              <a:rect b="b" l="l" r="r" t="t"/>
              <a:pathLst>
                <a:path extrusionOk="0" h="7292" w="6451">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9"/>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txBox="1"/>
          <p:nvPr>
            <p:ph idx="1" type="body"/>
          </p:nvPr>
        </p:nvSpPr>
        <p:spPr>
          <a:xfrm>
            <a:off x="851175" y="4635425"/>
            <a:ext cx="7441800" cy="306000"/>
          </a:xfrm>
          <a:prstGeom prst="rect">
            <a:avLst/>
          </a:prstGeom>
        </p:spPr>
        <p:txBody>
          <a:bodyPr anchorCtr="0" anchor="ctr" bIns="0" lIns="0" spcFirstLastPara="1" rIns="0" wrap="square" tIns="0">
            <a:noAutofit/>
          </a:bodyPr>
          <a:lstStyle>
            <a:lvl1pPr indent="-228600" lvl="0" marL="457200" rtl="0">
              <a:spcBef>
                <a:spcPts val="0"/>
              </a:spcBef>
              <a:spcAft>
                <a:spcPts val="600"/>
              </a:spcAft>
              <a:buSzPts val="1800"/>
              <a:buNone/>
              <a:defRPr sz="1800"/>
            </a:lvl1pPr>
          </a:lstStyle>
          <a:p/>
        </p:txBody>
      </p:sp>
      <p:sp>
        <p:nvSpPr>
          <p:cNvPr id="168" name="Google Shape;168;p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2"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rect b="b" l="l" r="r" t="t"/>
              <a:pathLst>
                <a:path extrusionOk="0" h="17769" w="11649">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0" y="3394425"/>
              <a:ext cx="2268195" cy="1749057"/>
            </a:xfrm>
            <a:custGeom>
              <a:rect b="b" l="l" r="r" t="t"/>
              <a:pathLst>
                <a:path extrusionOk="0" h="16711" w="21671">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8689168" y="0"/>
              <a:ext cx="7222" cy="105"/>
            </a:xfrm>
            <a:custGeom>
              <a:rect b="b" l="l" r="r" t="t"/>
              <a:pathLst>
                <a:path extrusionOk="0" h="1" w="69">
                  <a:moveTo>
                    <a:pt x="69" y="0"/>
                  </a:moveTo>
                  <a:lnTo>
                    <a:pt x="1" y="0"/>
                  </a:lnTo>
                  <a:lnTo>
                    <a:pt x="1" y="0"/>
                  </a:lnTo>
                  <a:lnTo>
                    <a:pt x="35" y="0"/>
                  </a:lnTo>
                  <a:lnTo>
                    <a:pt x="35" y="0"/>
                  </a:lnTo>
                  <a:lnTo>
                    <a:pt x="69" y="0"/>
                  </a:lnTo>
                  <a:lnTo>
                    <a:pt x="69"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6698419" y="0"/>
              <a:ext cx="20410" cy="2512"/>
            </a:xfrm>
            <a:custGeom>
              <a:rect b="b" l="l" r="r" t="t"/>
              <a:pathLst>
                <a:path extrusionOk="0" h="24" w="195">
                  <a:moveTo>
                    <a:pt x="1" y="0"/>
                  </a:moveTo>
                  <a:lnTo>
                    <a:pt x="46" y="23"/>
                  </a:lnTo>
                  <a:lnTo>
                    <a:pt x="149" y="23"/>
                  </a:lnTo>
                  <a:lnTo>
                    <a:pt x="1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0" y="3397984"/>
              <a:ext cx="1020484" cy="615640"/>
            </a:xfrm>
            <a:custGeom>
              <a:rect b="b" l="l" r="r" t="t"/>
              <a:pathLst>
                <a:path extrusionOk="0" h="5882" w="975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6434137" y="0"/>
              <a:ext cx="540595" cy="577541"/>
            </a:xfrm>
            <a:custGeom>
              <a:rect b="b" l="l" r="r" t="t"/>
              <a:pathLst>
                <a:path extrusionOk="0" h="5518" w="5165">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a:off x="627473" y="4440981"/>
              <a:ext cx="790639" cy="702511"/>
            </a:xfrm>
            <a:custGeom>
              <a:rect b="b" l="l" r="r" t="t"/>
              <a:pathLst>
                <a:path extrusionOk="0" h="6712" w="7554">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7567566" y="4871996"/>
              <a:ext cx="543107" cy="271501"/>
            </a:xfrm>
            <a:custGeom>
              <a:rect b="b" l="l" r="r" t="t"/>
              <a:pathLst>
                <a:path extrusionOk="0" h="2594" w="5189">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8065253" y="4017084"/>
              <a:ext cx="1078782" cy="1126405"/>
            </a:xfrm>
            <a:custGeom>
              <a:rect b="b" l="l" r="r" t="t"/>
              <a:pathLst>
                <a:path extrusionOk="0" h="10762" w="10307">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8067661" y="2296688"/>
              <a:ext cx="1076375" cy="1470543"/>
            </a:xfrm>
            <a:custGeom>
              <a:rect b="b" l="l" r="r" t="t"/>
              <a:pathLst>
                <a:path extrusionOk="0" h="14050" w="10284">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0" y="2730110"/>
              <a:ext cx="1163351" cy="2328901"/>
            </a:xfrm>
            <a:custGeom>
              <a:rect b="b" l="l" r="r" t="t"/>
              <a:pathLst>
                <a:path extrusionOk="0" h="22251" w="11115">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0" y="1004899"/>
              <a:ext cx="1414547" cy="1909822"/>
            </a:xfrm>
            <a:custGeom>
              <a:rect b="b" l="l" r="r" t="t"/>
              <a:pathLst>
                <a:path extrusionOk="0" h="18247" w="13515">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a:off x="1127568" y="0"/>
              <a:ext cx="537036" cy="331055"/>
            </a:xfrm>
            <a:custGeom>
              <a:rect b="b" l="l" r="r" t="t"/>
              <a:pathLst>
                <a:path extrusionOk="0" h="3163" w="5131">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0" y="0"/>
              <a:ext cx="675194" cy="763217"/>
            </a:xfrm>
            <a:custGeom>
              <a:rect b="b" l="l" r="r" t="t"/>
              <a:pathLst>
                <a:path extrusionOk="0" h="7292" w="6451">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0"/>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4"/>
            </a:gs>
            <a:gs pos="13000">
              <a:schemeClr val="accent3"/>
            </a:gs>
            <a:gs pos="31000">
              <a:schemeClr val="accent2"/>
            </a:gs>
            <a:gs pos="100000">
              <a:schemeClr val="accen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7850" y="855506"/>
            <a:ext cx="6728400" cy="351300"/>
          </a:xfrm>
          <a:prstGeom prst="rect">
            <a:avLst/>
          </a:prstGeom>
          <a:noFill/>
          <a:ln>
            <a:noFill/>
          </a:ln>
          <a:effectLst>
            <a:outerShdw blurRad="42863" rotWithShape="0" algn="bl" dir="5400000" dist="9525">
              <a:schemeClr val="lt1">
                <a:alpha val="25000"/>
              </a:schemeClr>
            </a:outerShdw>
          </a:effectLst>
        </p:spPr>
        <p:txBody>
          <a:bodyPr anchorCtr="0" anchor="ctr" bIns="0" lIns="0" spcFirstLastPara="1" rIns="0" wrap="square" tIns="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p:txBody>
      </p:sp>
      <p:sp>
        <p:nvSpPr>
          <p:cNvPr id="7" name="Google Shape;7;p1"/>
          <p:cNvSpPr txBox="1"/>
          <p:nvPr>
            <p:ph idx="1" type="body"/>
          </p:nvPr>
        </p:nvSpPr>
        <p:spPr>
          <a:xfrm>
            <a:off x="1207850" y="1430148"/>
            <a:ext cx="6728400" cy="3033900"/>
          </a:xfrm>
          <a:prstGeom prst="rect">
            <a:avLst/>
          </a:prstGeom>
          <a:noFill/>
          <a:ln>
            <a:noFill/>
          </a:ln>
          <a:effectLst>
            <a:outerShdw blurRad="42863" rotWithShape="0" algn="bl" dir="5400000" dist="9525">
              <a:schemeClr val="lt1">
                <a:alpha val="25000"/>
              </a:schemeClr>
            </a:outerShdw>
          </a:effectLst>
        </p:spPr>
        <p:txBody>
          <a:bodyPr anchorCtr="0" anchor="t" bIns="0" lIns="0" spcFirstLastPara="1" rIns="0" wrap="square" tIns="0">
            <a:noAutofit/>
          </a:bodyPr>
          <a:lstStyle>
            <a:lvl1pPr indent="-342900" lvl="0" marL="4572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indent="-342900" lvl="1" marL="9144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indent="-381000" lvl="2" marL="13716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indent="-381000" lvl="3" marL="18288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indent="-381000" lvl="4" marL="2286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indent="-381000" lvl="5" marL="27432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indent="-381000" lvl="6" marL="32004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indent="-381000" lvl="7" marL="36576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indent="-381000" lvl="8" marL="41148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p:txBody>
      </p:sp>
      <p:sp>
        <p:nvSpPr>
          <p:cNvPr id="8" name="Google Shape;8;p1"/>
          <p:cNvSpPr txBox="1"/>
          <p:nvPr>
            <p:ph idx="12" type="sldNum"/>
          </p:nvPr>
        </p:nvSpPr>
        <p:spPr>
          <a:xfrm>
            <a:off x="8640175" y="4585800"/>
            <a:ext cx="351300" cy="405300"/>
          </a:xfrm>
          <a:prstGeom prst="rect">
            <a:avLst/>
          </a:prstGeom>
          <a:noFill/>
          <a:ln>
            <a:noFill/>
          </a:ln>
        </p:spPr>
        <p:txBody>
          <a:bodyPr anchorCtr="0" anchor="ctr" bIns="0" lIns="0" spcFirstLastPara="1" rIns="0" wrap="square" tIns="0">
            <a:noAutofit/>
          </a:bodyPr>
          <a:lstStyle>
            <a:lvl1pPr lvl="0" rtl="0" algn="ctr">
              <a:buNone/>
              <a:defRPr sz="1200">
                <a:solidFill>
                  <a:schemeClr val="accent2"/>
                </a:solidFill>
                <a:latin typeface="Titillium Web"/>
                <a:ea typeface="Titillium Web"/>
                <a:cs typeface="Titillium Web"/>
                <a:sym typeface="Titillium Web"/>
              </a:defRPr>
            </a:lvl1pPr>
            <a:lvl2pPr lvl="1" rtl="0" algn="ctr">
              <a:buNone/>
              <a:defRPr sz="1200">
                <a:solidFill>
                  <a:schemeClr val="accent2"/>
                </a:solidFill>
                <a:latin typeface="Titillium Web"/>
                <a:ea typeface="Titillium Web"/>
                <a:cs typeface="Titillium Web"/>
                <a:sym typeface="Titillium Web"/>
              </a:defRPr>
            </a:lvl2pPr>
            <a:lvl3pPr lvl="2" rtl="0" algn="ctr">
              <a:buNone/>
              <a:defRPr sz="1200">
                <a:solidFill>
                  <a:schemeClr val="accent2"/>
                </a:solidFill>
                <a:latin typeface="Titillium Web"/>
                <a:ea typeface="Titillium Web"/>
                <a:cs typeface="Titillium Web"/>
                <a:sym typeface="Titillium Web"/>
              </a:defRPr>
            </a:lvl3pPr>
            <a:lvl4pPr lvl="3" rtl="0" algn="ctr">
              <a:buNone/>
              <a:defRPr sz="1200">
                <a:solidFill>
                  <a:schemeClr val="accent2"/>
                </a:solidFill>
                <a:latin typeface="Titillium Web"/>
                <a:ea typeface="Titillium Web"/>
                <a:cs typeface="Titillium Web"/>
                <a:sym typeface="Titillium Web"/>
              </a:defRPr>
            </a:lvl4pPr>
            <a:lvl5pPr lvl="4" rtl="0" algn="ctr">
              <a:buNone/>
              <a:defRPr sz="1200">
                <a:solidFill>
                  <a:schemeClr val="accent2"/>
                </a:solidFill>
                <a:latin typeface="Titillium Web"/>
                <a:ea typeface="Titillium Web"/>
                <a:cs typeface="Titillium Web"/>
                <a:sym typeface="Titillium Web"/>
              </a:defRPr>
            </a:lvl5pPr>
            <a:lvl6pPr lvl="5" rtl="0" algn="ctr">
              <a:buNone/>
              <a:defRPr sz="1200">
                <a:solidFill>
                  <a:schemeClr val="accent2"/>
                </a:solidFill>
                <a:latin typeface="Titillium Web"/>
                <a:ea typeface="Titillium Web"/>
                <a:cs typeface="Titillium Web"/>
                <a:sym typeface="Titillium Web"/>
              </a:defRPr>
            </a:lvl6pPr>
            <a:lvl7pPr lvl="6" rtl="0" algn="ctr">
              <a:buNone/>
              <a:defRPr sz="1200">
                <a:solidFill>
                  <a:schemeClr val="accent2"/>
                </a:solidFill>
                <a:latin typeface="Titillium Web"/>
                <a:ea typeface="Titillium Web"/>
                <a:cs typeface="Titillium Web"/>
                <a:sym typeface="Titillium Web"/>
              </a:defRPr>
            </a:lvl7pPr>
            <a:lvl8pPr lvl="7" rtl="0" algn="ctr">
              <a:buNone/>
              <a:defRPr sz="1200">
                <a:solidFill>
                  <a:schemeClr val="accent2"/>
                </a:solidFill>
                <a:latin typeface="Titillium Web"/>
                <a:ea typeface="Titillium Web"/>
                <a:cs typeface="Titillium Web"/>
                <a:sym typeface="Titillium Web"/>
              </a:defRPr>
            </a:lvl8pPr>
            <a:lvl9pPr lvl="8" rtl="0" algn="ctr">
              <a:buNone/>
              <a:defRPr sz="1200">
                <a:solidFill>
                  <a:schemeClr val="accent2"/>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4" name="Shape 194"/>
        <p:cNvGrpSpPr/>
        <p:nvPr/>
      </p:nvGrpSpPr>
      <p:grpSpPr>
        <a:xfrm>
          <a:off x="0" y="0"/>
          <a:ext cx="0" cy="0"/>
          <a:chOff x="0" y="0"/>
          <a:chExt cx="0" cy="0"/>
        </a:xfrm>
      </p:grpSpPr>
      <p:sp>
        <p:nvSpPr>
          <p:cNvPr id="195" name="Google Shape;195;p12"/>
          <p:cNvSpPr/>
          <p:nvPr/>
        </p:nvSpPr>
        <p:spPr>
          <a:xfrm rot="-5400000">
            <a:off x="8327211" y="249912"/>
            <a:ext cx="195300" cy="196500"/>
          </a:xfrm>
          <a:prstGeom prst="ellipse">
            <a:avLst/>
          </a:prstGeom>
          <a:solidFill>
            <a:schemeClr val="dk2"/>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
        <p:nvSpPr>
          <p:cNvPr id="196" name="Google Shape;196;p12"/>
          <p:cNvSpPr txBox="1"/>
          <p:nvPr>
            <p:ph idx="1" type="body"/>
          </p:nvPr>
        </p:nvSpPr>
        <p:spPr>
          <a:xfrm>
            <a:off x="628650" y="1369219"/>
            <a:ext cx="7886700" cy="3263400"/>
          </a:xfrm>
          <a:prstGeom prst="rect">
            <a:avLst/>
          </a:prstGeom>
          <a:noFill/>
          <a:ln>
            <a:noFill/>
          </a:ln>
        </p:spPr>
        <p:txBody>
          <a:bodyPr anchorCtr="0" anchor="t" bIns="34300" lIns="34300" spcFirstLastPara="1" rIns="34300" wrap="square" tIns="34300">
            <a:noAutofit/>
          </a:bodyPr>
          <a:lstStyle>
            <a:lvl1pPr indent="-228600" lvl="0" marL="457200" marR="0" rtl="0" algn="l">
              <a:lnSpc>
                <a:spcPct val="90000"/>
              </a:lnSpc>
              <a:spcBef>
                <a:spcPts val="800"/>
              </a:spcBef>
              <a:spcAft>
                <a:spcPts val="0"/>
              </a:spcAft>
              <a:buClr>
                <a:schemeClr val="dk1"/>
              </a:buClr>
              <a:buSzPts val="1800"/>
              <a:buFont typeface="Arial"/>
              <a:buNone/>
              <a:defRPr b="0" i="0" sz="1800" u="none" cap="none" strike="noStrike">
                <a:solidFill>
                  <a:schemeClr val="dk1"/>
                </a:solidFill>
                <a:latin typeface="Montserrat Thin"/>
                <a:ea typeface="Montserrat Thin"/>
                <a:cs typeface="Montserrat Thin"/>
                <a:sym typeface="Montserrat Thin"/>
              </a:defRPr>
            </a:lvl1pPr>
            <a:lvl2pPr indent="-228600" lvl="1" marL="9144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ontserrat Thin"/>
                <a:ea typeface="Montserrat Thin"/>
                <a:cs typeface="Montserrat Thin"/>
                <a:sym typeface="Montserrat Thin"/>
              </a:defRPr>
            </a:lvl2pPr>
            <a:lvl3pPr indent="-228600" lvl="2" marL="13716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Montserrat Thin"/>
                <a:ea typeface="Montserrat Thin"/>
                <a:cs typeface="Montserrat Thin"/>
                <a:sym typeface="Montserrat Thin"/>
              </a:defRPr>
            </a:lvl3pPr>
            <a:lvl4pPr indent="-228600" lvl="3" marL="1828800" marR="0" rtl="0" algn="l">
              <a:lnSpc>
                <a:spcPct val="90000"/>
              </a:lnSpc>
              <a:spcBef>
                <a:spcPts val="400"/>
              </a:spcBef>
              <a:spcAft>
                <a:spcPts val="0"/>
              </a:spcAft>
              <a:buClr>
                <a:schemeClr val="dk1"/>
              </a:buClr>
              <a:buSzPts val="1200"/>
              <a:buFont typeface="Arial"/>
              <a:buNone/>
              <a:defRPr b="0" i="0" sz="1200" u="none" cap="none" strike="noStrike">
                <a:solidFill>
                  <a:schemeClr val="dk1"/>
                </a:solidFill>
                <a:latin typeface="Montserrat Thin"/>
                <a:ea typeface="Montserrat Thin"/>
                <a:cs typeface="Montserrat Thin"/>
                <a:sym typeface="Montserrat Thin"/>
              </a:defRPr>
            </a:lvl4pPr>
            <a:lvl5pPr indent="-228600" lvl="4" marL="2286000" marR="0" rtl="0" algn="l">
              <a:lnSpc>
                <a:spcPct val="90000"/>
              </a:lnSpc>
              <a:spcBef>
                <a:spcPts val="400"/>
              </a:spcBef>
              <a:spcAft>
                <a:spcPts val="0"/>
              </a:spcAft>
              <a:buClr>
                <a:schemeClr val="dk1"/>
              </a:buClr>
              <a:buSzPts val="1200"/>
              <a:buFont typeface="Arial"/>
              <a:buNone/>
              <a:defRPr b="0" i="0" sz="1200" u="none" cap="none" strike="noStrike">
                <a:solidFill>
                  <a:schemeClr val="dk1"/>
                </a:solidFill>
                <a:latin typeface="Montserrat Thin"/>
                <a:ea typeface="Montserrat Thin"/>
                <a:cs typeface="Montserrat Thin"/>
                <a:sym typeface="Montserrat Thi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9pPr>
          </a:lstStyle>
          <a:p/>
        </p:txBody>
      </p:sp>
      <p:sp>
        <p:nvSpPr>
          <p:cNvPr id="197" name="Google Shape;197;p12"/>
          <p:cNvSpPr txBox="1"/>
          <p:nvPr/>
        </p:nvSpPr>
        <p:spPr>
          <a:xfrm>
            <a:off x="8301006" y="250607"/>
            <a:ext cx="294900" cy="173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
              <a:buFont typeface="Montserrat Light"/>
              <a:buNone/>
            </a:pPr>
            <a:fld id="{00000000-1234-1234-1234-123412341234}" type="slidenum">
              <a:rPr b="0" i="0" lang="en" sz="700" u="none" cap="none" strike="noStrike">
                <a:solidFill>
                  <a:schemeClr val="lt1"/>
                </a:solidFill>
                <a:latin typeface="Montserrat Light"/>
                <a:ea typeface="Montserrat Light"/>
                <a:cs typeface="Montserrat Light"/>
                <a:sym typeface="Montserrat Light"/>
              </a:rPr>
              <a:t>‹#›</a:t>
            </a:fld>
            <a:r>
              <a:rPr b="0" i="0" lang="en" sz="700" u="none" cap="none" strike="noStrike">
                <a:solidFill>
                  <a:schemeClr val="lt1"/>
                </a:solidFill>
                <a:latin typeface="Montserrat Light"/>
                <a:ea typeface="Montserrat Light"/>
                <a:cs typeface="Montserrat Light"/>
                <a:sym typeface="Montserrat Light"/>
              </a:rPr>
              <a:t>  </a:t>
            </a:r>
            <a:endParaRPr sz="500"/>
          </a:p>
        </p:txBody>
      </p:sp>
      <p:sp>
        <p:nvSpPr>
          <p:cNvPr id="198" name="Google Shape;198;p12"/>
          <p:cNvSpPr txBox="1"/>
          <p:nvPr>
            <p:ph type="title"/>
          </p:nvPr>
        </p:nvSpPr>
        <p:spPr>
          <a:xfrm>
            <a:off x="628814" y="273844"/>
            <a:ext cx="7886400" cy="994200"/>
          </a:xfrm>
          <a:prstGeom prst="rect">
            <a:avLst/>
          </a:prstGeom>
          <a:noFill/>
          <a:ln>
            <a:noFill/>
          </a:ln>
        </p:spPr>
        <p:txBody>
          <a:bodyPr anchorCtr="0" anchor="ctr" bIns="34300" lIns="34300" spcFirstLastPara="1" rIns="34300" wrap="square" tIns="34300">
            <a:noAutofit/>
          </a:bodyPr>
          <a:lstStyle>
            <a:lvl1pPr lvl="0" marR="0" rtl="0" algn="l">
              <a:lnSpc>
                <a:spcPct val="90000"/>
              </a:lnSpc>
              <a:spcBef>
                <a:spcPts val="0"/>
              </a:spcBef>
              <a:spcAft>
                <a:spcPts val="0"/>
              </a:spcAft>
              <a:buClr>
                <a:schemeClr val="dk1"/>
              </a:buClr>
              <a:buSzPts val="2300"/>
              <a:buFont typeface="Montserrat Thin"/>
              <a:buNone/>
              <a:defRPr b="0" i="0" sz="2300" u="none" cap="none" strike="noStrike">
                <a:solidFill>
                  <a:schemeClr val="dk1"/>
                </a:solidFill>
                <a:latin typeface="Montserrat Thin"/>
                <a:ea typeface="Montserrat Thin"/>
                <a:cs typeface="Montserrat Thin"/>
                <a:sym typeface="Montserrat Thin"/>
              </a:defRPr>
            </a:lvl1pPr>
            <a:lvl2pPr lvl="1" rtl="0">
              <a:spcBef>
                <a:spcPts val="0"/>
              </a:spcBef>
              <a:spcAft>
                <a:spcPts val="0"/>
              </a:spcAft>
              <a:buSzPts val="700"/>
              <a:buFont typeface="Arial"/>
              <a:buNone/>
              <a:defRPr sz="700"/>
            </a:lvl2pPr>
            <a:lvl3pPr lvl="2" rtl="0">
              <a:spcBef>
                <a:spcPts val="0"/>
              </a:spcBef>
              <a:spcAft>
                <a:spcPts val="0"/>
              </a:spcAft>
              <a:buSzPts val="700"/>
              <a:buFont typeface="Arial"/>
              <a:buNone/>
              <a:defRPr sz="700"/>
            </a:lvl3pPr>
            <a:lvl4pPr lvl="3" rtl="0">
              <a:spcBef>
                <a:spcPts val="0"/>
              </a:spcBef>
              <a:spcAft>
                <a:spcPts val="0"/>
              </a:spcAft>
              <a:buSzPts val="700"/>
              <a:buFont typeface="Arial"/>
              <a:buNone/>
              <a:defRPr sz="700"/>
            </a:lvl4pPr>
            <a:lvl5pPr lvl="4" rtl="0">
              <a:spcBef>
                <a:spcPts val="0"/>
              </a:spcBef>
              <a:spcAft>
                <a:spcPts val="0"/>
              </a:spcAft>
              <a:buSzPts val="700"/>
              <a:buFont typeface="Arial"/>
              <a:buNone/>
              <a:defRPr sz="700"/>
            </a:lvl5pPr>
            <a:lvl6pPr lvl="5" rtl="0">
              <a:spcBef>
                <a:spcPts val="0"/>
              </a:spcBef>
              <a:spcAft>
                <a:spcPts val="0"/>
              </a:spcAft>
              <a:buSzPts val="700"/>
              <a:buFont typeface="Arial"/>
              <a:buNone/>
              <a:defRPr sz="700"/>
            </a:lvl6pPr>
            <a:lvl7pPr lvl="6" rtl="0">
              <a:spcBef>
                <a:spcPts val="0"/>
              </a:spcBef>
              <a:spcAft>
                <a:spcPts val="0"/>
              </a:spcAft>
              <a:buSzPts val="700"/>
              <a:buFont typeface="Arial"/>
              <a:buNone/>
              <a:defRPr sz="700"/>
            </a:lvl7pPr>
            <a:lvl8pPr lvl="7" rtl="0">
              <a:spcBef>
                <a:spcPts val="0"/>
              </a:spcBef>
              <a:spcAft>
                <a:spcPts val="0"/>
              </a:spcAft>
              <a:buSzPts val="700"/>
              <a:buFont typeface="Arial"/>
              <a:buNone/>
              <a:defRPr sz="700"/>
            </a:lvl8pPr>
            <a:lvl9pPr lvl="8" rtl="0">
              <a:spcBef>
                <a:spcPts val="0"/>
              </a:spcBef>
              <a:spcAft>
                <a:spcPts val="0"/>
              </a:spcAft>
              <a:buSzPts val="700"/>
              <a:buFont typeface="Arial"/>
              <a:buNone/>
              <a:defRPr sz="700"/>
            </a:lvl9pPr>
          </a:lstStyle>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image" Target="../media/image7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4.xml"/><Relationship Id="rId3" Type="http://schemas.openxmlformats.org/officeDocument/2006/relationships/image" Target="../media/image71.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7.xml"/><Relationship Id="rId3" Type="http://schemas.openxmlformats.org/officeDocument/2006/relationships/image" Target="../media/image10.png"/><Relationship Id="rId4" Type="http://schemas.openxmlformats.org/officeDocument/2006/relationships/image" Target="../media/image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 Id="rId3" Type="http://schemas.openxmlformats.org/officeDocument/2006/relationships/image" Target="../media/image10.png"/><Relationship Id="rId4" Type="http://schemas.openxmlformats.org/officeDocument/2006/relationships/image" Target="../media/image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3.png"/><Relationship Id="rId4" Type="http://schemas.openxmlformats.org/officeDocument/2006/relationships/image" Target="../media/image7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7.xml"/><Relationship Id="rId3" Type="http://schemas.openxmlformats.org/officeDocument/2006/relationships/image" Target="../media/image69.png"/><Relationship Id="rId4" Type="http://schemas.openxmlformats.org/officeDocument/2006/relationships/image" Target="../media/image80.png"/><Relationship Id="rId10" Type="http://schemas.openxmlformats.org/officeDocument/2006/relationships/image" Target="../media/image79.png"/><Relationship Id="rId9"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6.png"/><Relationship Id="rId7" Type="http://schemas.openxmlformats.org/officeDocument/2006/relationships/image" Target="../media/image70.png"/><Relationship Id="rId8" Type="http://schemas.openxmlformats.org/officeDocument/2006/relationships/image" Target="../media/image7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5.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6.png"/><Relationship Id="rId8"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7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8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41.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41.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53.png"/><Relationship Id="rId7"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54.png"/><Relationship Id="rId7"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6.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6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5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60.png"/><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58.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4"/>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AWS Lambda</a:t>
            </a:r>
            <a:endParaRPr/>
          </a:p>
          <a:p>
            <a:pPr indent="0" lvl="0" marL="0" rtl="0" algn="l">
              <a:spcBef>
                <a:spcPts val="0"/>
              </a:spcBef>
              <a:spcAft>
                <a:spcPts val="0"/>
              </a:spcAft>
              <a:buNone/>
            </a:pPr>
            <a:r>
              <a:rPr lang="en"/>
              <a:t>Beginner to Expert</a:t>
            </a:r>
            <a:endParaRPr/>
          </a:p>
        </p:txBody>
      </p:sp>
      <p:pic>
        <p:nvPicPr>
          <p:cNvPr id="205" name="Google Shape;205;p14"/>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1" name="Google Shape;301;p23"/>
          <p:cNvSpPr txBox="1"/>
          <p:nvPr>
            <p:ph idx="4294967295" type="body"/>
          </p:nvPr>
        </p:nvSpPr>
        <p:spPr>
          <a:xfrm>
            <a:off x="1436450" y="11253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Inria Sans"/>
              <a:buChar char="⬥"/>
            </a:pPr>
            <a:r>
              <a:rPr b="1" lang="en">
                <a:latin typeface="Inria Sans"/>
                <a:ea typeface="Inria Sans"/>
                <a:cs typeface="Inria Sans"/>
                <a:sym typeface="Inria Sans"/>
              </a:rPr>
              <a:t>What is AWS Lambda?</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302" name="Google Shape;302;p23"/>
          <p:cNvSpPr txBox="1"/>
          <p:nvPr>
            <p:ph idx="4294967295" type="body"/>
          </p:nvPr>
        </p:nvSpPr>
        <p:spPr>
          <a:xfrm>
            <a:off x="1467975" y="1715106"/>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Why is Lambda Useful?</a:t>
            </a:r>
            <a:endParaRPr b="1">
              <a:latin typeface="Inria Sans"/>
              <a:ea typeface="Inria Sans"/>
              <a:cs typeface="Inria Sans"/>
              <a:sym typeface="Inria Sans"/>
            </a:endParaRPr>
          </a:p>
        </p:txBody>
      </p:sp>
      <p:sp>
        <p:nvSpPr>
          <p:cNvPr id="303" name="Google Shape;303;p23"/>
          <p:cNvSpPr txBox="1"/>
          <p:nvPr>
            <p:ph idx="4294967295" type="body"/>
          </p:nvPr>
        </p:nvSpPr>
        <p:spPr>
          <a:xfrm>
            <a:off x="1467975" y="2304861"/>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Disadvantages</a:t>
            </a:r>
            <a:endParaRPr b="1">
              <a:latin typeface="Inria Sans"/>
              <a:ea typeface="Inria Sans"/>
              <a:cs typeface="Inria Sans"/>
              <a:sym typeface="Inria Sans"/>
            </a:endParaRPr>
          </a:p>
        </p:txBody>
      </p:sp>
      <p:sp>
        <p:nvSpPr>
          <p:cNvPr id="304" name="Google Shape;304;p23"/>
          <p:cNvSpPr txBox="1"/>
          <p:nvPr>
            <p:ph idx="4294967295" type="title"/>
          </p:nvPr>
        </p:nvSpPr>
        <p:spPr>
          <a:xfrm>
            <a:off x="1060900" y="561431"/>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Agenda</a:t>
            </a:r>
            <a:endParaRPr/>
          </a:p>
        </p:txBody>
      </p:sp>
      <p:sp>
        <p:nvSpPr>
          <p:cNvPr id="305" name="Google Shape;305;p23"/>
          <p:cNvSpPr txBox="1"/>
          <p:nvPr>
            <p:ph idx="4294967295" type="body"/>
          </p:nvPr>
        </p:nvSpPr>
        <p:spPr>
          <a:xfrm>
            <a:off x="1467975" y="2894617"/>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Who Uses Lambda?</a:t>
            </a:r>
            <a:endParaRPr b="1">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1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251" name="Google Shape;1251;p113"/>
          <p:cNvPicPr preferRelativeResize="0"/>
          <p:nvPr/>
        </p:nvPicPr>
        <p:blipFill>
          <a:blip r:embed="rId3">
            <a:alphaModFix/>
          </a:blip>
          <a:stretch>
            <a:fillRect/>
          </a:stretch>
        </p:blipFill>
        <p:spPr>
          <a:xfrm>
            <a:off x="2373063" y="891850"/>
            <a:ext cx="4397875" cy="335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1000"/>
                                        <p:tgtEl>
                                          <p:spTgt spid="1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14"/>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 Tips</a:t>
            </a:r>
            <a:endParaRPr/>
          </a:p>
        </p:txBody>
      </p:sp>
      <p:sp>
        <p:nvSpPr>
          <p:cNvPr id="1257" name="Google Shape;1257;p114"/>
          <p:cNvSpPr txBox="1"/>
          <p:nvPr>
            <p:ph idx="1" type="body"/>
          </p:nvPr>
        </p:nvSpPr>
        <p:spPr>
          <a:xfrm>
            <a:off x="1207850" y="1430150"/>
            <a:ext cx="6728400" cy="5088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Its expensive </a:t>
            </a:r>
            <a:endParaRPr/>
          </a:p>
        </p:txBody>
      </p:sp>
      <p:sp>
        <p:nvSpPr>
          <p:cNvPr id="1258" name="Google Shape;1258;p11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59" name="Google Shape;1259;p114"/>
          <p:cNvSpPr txBox="1"/>
          <p:nvPr>
            <p:ph idx="1" type="body"/>
          </p:nvPr>
        </p:nvSpPr>
        <p:spPr>
          <a:xfrm>
            <a:off x="1218225" y="2940200"/>
            <a:ext cx="76590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More useful for ad-hoc debugging</a:t>
            </a:r>
            <a:endParaRPr/>
          </a:p>
        </p:txBody>
      </p:sp>
      <p:sp>
        <p:nvSpPr>
          <p:cNvPr id="1260" name="Google Shape;1260;p114"/>
          <p:cNvSpPr txBox="1"/>
          <p:nvPr>
            <p:ph idx="1" type="body"/>
          </p:nvPr>
        </p:nvSpPr>
        <p:spPr>
          <a:xfrm>
            <a:off x="1207853" y="3540001"/>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Consider using sampling</a:t>
            </a:r>
            <a:endParaRPr/>
          </a:p>
        </p:txBody>
      </p:sp>
      <p:sp>
        <p:nvSpPr>
          <p:cNvPr id="1261" name="Google Shape;1261;p114"/>
          <p:cNvSpPr txBox="1"/>
          <p:nvPr>
            <p:ph idx="1" type="body"/>
          </p:nvPr>
        </p:nvSpPr>
        <p:spPr>
          <a:xfrm>
            <a:off x="1559625" y="1837275"/>
            <a:ext cx="6728400" cy="508800"/>
          </a:xfrm>
          <a:prstGeom prst="rect">
            <a:avLst/>
          </a:prstGeom>
        </p:spPr>
        <p:txBody>
          <a:bodyPr anchorCtr="0" anchor="t" bIns="0" lIns="0" spcFirstLastPara="1" rIns="0" wrap="square" tIns="0">
            <a:noAutofit/>
          </a:bodyPr>
          <a:lstStyle/>
          <a:p>
            <a:pPr indent="-304800" lvl="0" marL="457200" rtl="0" algn="l">
              <a:spcBef>
                <a:spcPts val="0"/>
              </a:spcBef>
              <a:spcAft>
                <a:spcPts val="600"/>
              </a:spcAft>
              <a:buSzPts val="1200"/>
              <a:buChar char="⬥"/>
            </a:pPr>
            <a:r>
              <a:rPr lang="en" sz="1800"/>
              <a:t>$5.00 / 1 million traces </a:t>
            </a:r>
            <a:r>
              <a:rPr b="1" i="1" lang="en" sz="1800">
                <a:latin typeface="Inria Sans"/>
                <a:ea typeface="Inria Sans"/>
                <a:cs typeface="Inria Sans"/>
                <a:sym typeface="Inria Sans"/>
              </a:rPr>
              <a:t>recorded</a:t>
            </a:r>
            <a:endParaRPr b="1" i="1" sz="1800">
              <a:latin typeface="Inria Sans"/>
              <a:ea typeface="Inria Sans"/>
              <a:cs typeface="Inria Sans"/>
              <a:sym typeface="Inria Sans"/>
            </a:endParaRPr>
          </a:p>
        </p:txBody>
      </p:sp>
      <p:sp>
        <p:nvSpPr>
          <p:cNvPr id="1262" name="Google Shape;1262;p114"/>
          <p:cNvSpPr txBox="1"/>
          <p:nvPr>
            <p:ph idx="1" type="body"/>
          </p:nvPr>
        </p:nvSpPr>
        <p:spPr>
          <a:xfrm>
            <a:off x="1559625" y="2142075"/>
            <a:ext cx="6728400" cy="508800"/>
          </a:xfrm>
          <a:prstGeom prst="rect">
            <a:avLst/>
          </a:prstGeom>
        </p:spPr>
        <p:txBody>
          <a:bodyPr anchorCtr="0" anchor="t" bIns="0" lIns="0" spcFirstLastPara="1" rIns="0" wrap="square" tIns="0">
            <a:noAutofit/>
          </a:bodyPr>
          <a:lstStyle/>
          <a:p>
            <a:pPr indent="-304800" lvl="0" marL="457200" rtl="0" algn="l">
              <a:spcBef>
                <a:spcPts val="0"/>
              </a:spcBef>
              <a:spcAft>
                <a:spcPts val="600"/>
              </a:spcAft>
              <a:buSzPts val="1200"/>
              <a:buChar char="⬥"/>
            </a:pPr>
            <a:r>
              <a:rPr lang="en" sz="1800"/>
              <a:t>$0.50 / 1 million traces </a:t>
            </a:r>
            <a:r>
              <a:rPr b="1" i="1" lang="en" sz="1800">
                <a:latin typeface="Inria Sans"/>
                <a:ea typeface="Inria Sans"/>
                <a:cs typeface="Inria Sans"/>
                <a:sym typeface="Inria Sans"/>
              </a:rPr>
              <a:t>retrieved</a:t>
            </a:r>
            <a:endParaRPr b="1" i="1" sz="1800">
              <a:latin typeface="Inria Sans"/>
              <a:ea typeface="Inria Sans"/>
              <a:cs typeface="Inria Sans"/>
              <a:sym typeface="Inria Sans"/>
            </a:endParaRPr>
          </a:p>
        </p:txBody>
      </p:sp>
      <p:sp>
        <p:nvSpPr>
          <p:cNvPr id="1263" name="Google Shape;1263;p114"/>
          <p:cNvSpPr txBox="1"/>
          <p:nvPr>
            <p:ph idx="1" type="body"/>
          </p:nvPr>
        </p:nvSpPr>
        <p:spPr>
          <a:xfrm>
            <a:off x="1559625" y="2446875"/>
            <a:ext cx="6728400" cy="508800"/>
          </a:xfrm>
          <a:prstGeom prst="rect">
            <a:avLst/>
          </a:prstGeom>
        </p:spPr>
        <p:txBody>
          <a:bodyPr anchorCtr="0" anchor="t" bIns="0" lIns="0" spcFirstLastPara="1" rIns="0" wrap="square" tIns="0">
            <a:noAutofit/>
          </a:bodyPr>
          <a:lstStyle/>
          <a:p>
            <a:pPr indent="-304800" lvl="0" marL="457200" rtl="0" algn="l">
              <a:spcBef>
                <a:spcPts val="0"/>
              </a:spcBef>
              <a:spcAft>
                <a:spcPts val="600"/>
              </a:spcAft>
              <a:buSzPts val="1200"/>
              <a:buChar char="⬥"/>
            </a:pPr>
            <a:r>
              <a:rPr lang="en" sz="1800"/>
              <a:t>$0.50 / 1 million traces </a:t>
            </a:r>
            <a:r>
              <a:rPr b="1" i="1" lang="en" sz="1800">
                <a:latin typeface="Inria Sans"/>
                <a:ea typeface="Inria Sans"/>
                <a:cs typeface="Inria Sans"/>
                <a:sym typeface="Inria Sans"/>
              </a:rPr>
              <a:t>scanned</a:t>
            </a:r>
            <a:endParaRPr b="1" i="1" sz="1800">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par>
                                <p:cTn fill="hold" nodeType="with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000"/>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000"/>
                                        <p:tgtEl>
                                          <p:spTgt spid="1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000"/>
                                        <p:tgtEl>
                                          <p:spTgt spid="1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15"/>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Advanced Concepts - DLQ</a:t>
            </a:r>
            <a:endParaRPr i="1" sz="2000"/>
          </a:p>
        </p:txBody>
      </p:sp>
      <p:pic>
        <p:nvPicPr>
          <p:cNvPr id="1269" name="Google Shape;1269;p115"/>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16"/>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a DLQ?</a:t>
            </a:r>
            <a:endParaRPr/>
          </a:p>
        </p:txBody>
      </p:sp>
      <p:sp>
        <p:nvSpPr>
          <p:cNvPr id="1275" name="Google Shape;1275;p116"/>
          <p:cNvSpPr txBox="1"/>
          <p:nvPr>
            <p:ph idx="1" type="body"/>
          </p:nvPr>
        </p:nvSpPr>
        <p:spPr>
          <a:xfrm>
            <a:off x="1207850" y="1430151"/>
            <a:ext cx="6728400" cy="8157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u="sng">
                <a:latin typeface="Inria Sans"/>
                <a:ea typeface="Inria Sans"/>
                <a:cs typeface="Inria Sans"/>
                <a:sym typeface="Inria Sans"/>
              </a:rPr>
              <a:t>D</a:t>
            </a:r>
            <a:r>
              <a:rPr lang="en"/>
              <a:t>ead </a:t>
            </a:r>
            <a:r>
              <a:rPr b="1" lang="en" u="sng">
                <a:latin typeface="Inria Sans"/>
                <a:ea typeface="Inria Sans"/>
                <a:cs typeface="Inria Sans"/>
                <a:sym typeface="Inria Sans"/>
              </a:rPr>
              <a:t>L</a:t>
            </a:r>
            <a:r>
              <a:rPr lang="en"/>
              <a:t>etter </a:t>
            </a:r>
            <a:r>
              <a:rPr b="1" lang="en" u="sng">
                <a:latin typeface="Inria Sans"/>
                <a:ea typeface="Inria Sans"/>
                <a:cs typeface="Inria Sans"/>
                <a:sym typeface="Inria Sans"/>
              </a:rPr>
              <a:t>Q</a:t>
            </a:r>
            <a:r>
              <a:rPr lang="en"/>
              <a:t>ueue</a:t>
            </a:r>
            <a:endParaRPr/>
          </a:p>
        </p:txBody>
      </p:sp>
      <p:sp>
        <p:nvSpPr>
          <p:cNvPr id="1276" name="Google Shape;1276;p11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77" name="Google Shape;1277;p116"/>
          <p:cNvSpPr txBox="1"/>
          <p:nvPr>
            <p:ph idx="1" type="body"/>
          </p:nvPr>
        </p:nvSpPr>
        <p:spPr>
          <a:xfrm>
            <a:off x="1207800" y="2016150"/>
            <a:ext cx="76590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Sometimes dependencies fail and messages cannot be processed...</a:t>
            </a:r>
            <a:endParaRPr/>
          </a:p>
        </p:txBody>
      </p:sp>
      <p:sp>
        <p:nvSpPr>
          <p:cNvPr id="1278" name="Google Shape;1278;p116"/>
          <p:cNvSpPr txBox="1"/>
          <p:nvPr>
            <p:ph idx="1" type="body"/>
          </p:nvPr>
        </p:nvSpPr>
        <p:spPr>
          <a:xfrm>
            <a:off x="1197428" y="2844551"/>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DLQ is a destination to temporarily hold failed invocation message content</a:t>
            </a:r>
            <a:endParaRPr/>
          </a:p>
        </p:txBody>
      </p:sp>
      <p:sp>
        <p:nvSpPr>
          <p:cNvPr id="1279" name="Google Shape;1279;p116"/>
          <p:cNvSpPr txBox="1"/>
          <p:nvPr>
            <p:ph idx="1" type="body"/>
          </p:nvPr>
        </p:nvSpPr>
        <p:spPr>
          <a:xfrm>
            <a:off x="1197428" y="3682751"/>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After a number of attempts, messages can be sent to the DLQ for you to act 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1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285" name="Google Shape;1285;p117"/>
          <p:cNvGrpSpPr/>
          <p:nvPr/>
        </p:nvGrpSpPr>
        <p:grpSpPr>
          <a:xfrm>
            <a:off x="2379339" y="1939554"/>
            <a:ext cx="208073" cy="496145"/>
            <a:chOff x="3384375" y="2267500"/>
            <a:chExt cx="203375" cy="507825"/>
          </a:xfrm>
        </p:grpSpPr>
        <p:sp>
          <p:nvSpPr>
            <p:cNvPr id="1286" name="Google Shape;1286;p11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1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117"/>
          <p:cNvSpPr txBox="1"/>
          <p:nvPr/>
        </p:nvSpPr>
        <p:spPr>
          <a:xfrm>
            <a:off x="3101850" y="1939550"/>
            <a:ext cx="7995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1. </a:t>
            </a:r>
            <a:r>
              <a:rPr b="1" lang="en" sz="900">
                <a:solidFill>
                  <a:schemeClr val="dk1"/>
                </a:solidFill>
                <a:latin typeface="Inria Sans"/>
                <a:ea typeface="Inria Sans"/>
                <a:cs typeface="Inria Sans"/>
                <a:sym typeface="Inria Sans"/>
              </a:rPr>
              <a:t>invoke</a:t>
            </a:r>
            <a:endParaRPr b="1" sz="900">
              <a:solidFill>
                <a:schemeClr val="dk1"/>
              </a:solidFill>
              <a:latin typeface="Inria Sans"/>
              <a:ea typeface="Inria Sans"/>
              <a:cs typeface="Inria Sans"/>
              <a:sym typeface="Inria Sans"/>
            </a:endParaRPr>
          </a:p>
        </p:txBody>
      </p:sp>
      <p:sp>
        <p:nvSpPr>
          <p:cNvPr id="1289" name="Google Shape;1289;p117"/>
          <p:cNvSpPr/>
          <p:nvPr/>
        </p:nvSpPr>
        <p:spPr>
          <a:xfrm rot="-12580">
            <a:off x="2644632" y="2111718"/>
            <a:ext cx="2049614"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17"/>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Example</a:t>
            </a:r>
            <a:endParaRPr/>
          </a:p>
        </p:txBody>
      </p:sp>
      <p:pic>
        <p:nvPicPr>
          <p:cNvPr id="1291" name="Google Shape;1291;p117"/>
          <p:cNvPicPr preferRelativeResize="0"/>
          <p:nvPr/>
        </p:nvPicPr>
        <p:blipFill rotWithShape="1">
          <a:blip r:embed="rId3">
            <a:alphaModFix/>
          </a:blip>
          <a:srcRect b="0" l="0" r="0" t="0"/>
          <a:stretch/>
        </p:blipFill>
        <p:spPr>
          <a:xfrm>
            <a:off x="7323287" y="1870587"/>
            <a:ext cx="589949" cy="589958"/>
          </a:xfrm>
          <a:prstGeom prst="rect">
            <a:avLst/>
          </a:prstGeom>
          <a:noFill/>
          <a:ln>
            <a:noFill/>
          </a:ln>
        </p:spPr>
      </p:pic>
      <p:sp>
        <p:nvSpPr>
          <p:cNvPr id="1292" name="Google Shape;1292;p117"/>
          <p:cNvSpPr txBox="1"/>
          <p:nvPr/>
        </p:nvSpPr>
        <p:spPr>
          <a:xfrm>
            <a:off x="6737026" y="2461773"/>
            <a:ext cx="1774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Amazon Simple Queue Service </a:t>
            </a:r>
            <a:r>
              <a:rPr lang="en" sz="1200">
                <a:solidFill>
                  <a:schemeClr val="dk1"/>
                </a:solidFill>
              </a:rPr>
              <a:t>DLQ</a:t>
            </a:r>
            <a:endParaRPr>
              <a:solidFill>
                <a:schemeClr val="dk1"/>
              </a:solidFill>
            </a:endParaRPr>
          </a:p>
        </p:txBody>
      </p:sp>
      <p:pic>
        <p:nvPicPr>
          <p:cNvPr id="1293" name="Google Shape;1293;p117"/>
          <p:cNvPicPr preferRelativeResize="0"/>
          <p:nvPr/>
        </p:nvPicPr>
        <p:blipFill>
          <a:blip r:embed="rId4">
            <a:alphaModFix/>
          </a:blip>
          <a:stretch>
            <a:fillRect/>
          </a:stretch>
        </p:blipFill>
        <p:spPr>
          <a:xfrm>
            <a:off x="4754198" y="1661421"/>
            <a:ext cx="1007600" cy="1052401"/>
          </a:xfrm>
          <a:prstGeom prst="rect">
            <a:avLst/>
          </a:prstGeom>
          <a:noFill/>
          <a:ln>
            <a:noFill/>
          </a:ln>
        </p:spPr>
      </p:pic>
      <p:sp>
        <p:nvSpPr>
          <p:cNvPr id="1294" name="Google Shape;1294;p117"/>
          <p:cNvSpPr/>
          <p:nvPr/>
        </p:nvSpPr>
        <p:spPr>
          <a:xfrm rot="-12337">
            <a:off x="5573717" y="2111718"/>
            <a:ext cx="1671911"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17"/>
          <p:cNvSpPr txBox="1"/>
          <p:nvPr/>
        </p:nvSpPr>
        <p:spPr>
          <a:xfrm>
            <a:off x="5628925" y="1939550"/>
            <a:ext cx="1542000" cy="29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dk1"/>
                </a:solidFill>
                <a:latin typeface="Inria Sans"/>
                <a:ea typeface="Inria Sans"/>
                <a:cs typeface="Inria Sans"/>
                <a:sym typeface="Inria Sans"/>
              </a:rPr>
              <a:t>2. On failure, send to queue</a:t>
            </a:r>
            <a:endParaRPr b="1" sz="900">
              <a:solidFill>
                <a:schemeClr val="dk1"/>
              </a:solidFill>
              <a:latin typeface="Inria Sans"/>
              <a:ea typeface="Inria Sans"/>
              <a:cs typeface="Inria Sans"/>
              <a:sym typeface="Inria Sans"/>
            </a:endParaRPr>
          </a:p>
        </p:txBody>
      </p:sp>
      <p:pic>
        <p:nvPicPr>
          <p:cNvPr id="1296" name="Google Shape;1296;p117"/>
          <p:cNvPicPr preferRelativeResize="0"/>
          <p:nvPr/>
        </p:nvPicPr>
        <p:blipFill>
          <a:blip r:embed="rId4">
            <a:alphaModFix/>
          </a:blip>
          <a:stretch>
            <a:fillRect/>
          </a:stretch>
        </p:blipFill>
        <p:spPr>
          <a:xfrm>
            <a:off x="7426194" y="790023"/>
            <a:ext cx="475029" cy="496151"/>
          </a:xfrm>
          <a:prstGeom prst="rect">
            <a:avLst/>
          </a:prstGeom>
          <a:noFill/>
          <a:ln>
            <a:noFill/>
          </a:ln>
        </p:spPr>
      </p:pic>
      <p:sp>
        <p:nvSpPr>
          <p:cNvPr id="1297" name="Google Shape;1297;p117"/>
          <p:cNvSpPr/>
          <p:nvPr/>
        </p:nvSpPr>
        <p:spPr>
          <a:xfrm rot="5387408">
            <a:off x="7350509" y="1524950"/>
            <a:ext cx="573304" cy="115500"/>
          </a:xfrm>
          <a:prstGeom prst="rightArrow">
            <a:avLst>
              <a:gd fmla="val 45363"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17"/>
          <p:cNvSpPr txBox="1"/>
          <p:nvPr/>
        </p:nvSpPr>
        <p:spPr>
          <a:xfrm>
            <a:off x="7662625" y="1439175"/>
            <a:ext cx="1542000" cy="29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dk1"/>
                </a:solidFill>
                <a:latin typeface="Inria Sans"/>
                <a:ea typeface="Inria Sans"/>
                <a:cs typeface="Inria Sans"/>
                <a:sym typeface="Inria Sans"/>
              </a:rPr>
              <a:t>3. Once issue is fixed, poll queue for failed messages</a:t>
            </a:r>
            <a:endParaRPr b="1" sz="900">
              <a:solidFill>
                <a:schemeClr val="dk1"/>
              </a:solidFill>
              <a:latin typeface="Inria Sans"/>
              <a:ea typeface="Inria Sans"/>
              <a:cs typeface="Inria Sans"/>
              <a:sym typeface="Inria Sans"/>
            </a:endParaRPr>
          </a:p>
        </p:txBody>
      </p:sp>
      <p:sp>
        <p:nvSpPr>
          <p:cNvPr id="1299" name="Google Shape;1299;p117"/>
          <p:cNvSpPr/>
          <p:nvPr/>
        </p:nvSpPr>
        <p:spPr>
          <a:xfrm rot="9422951">
            <a:off x="5375154" y="1434075"/>
            <a:ext cx="2049542" cy="153278"/>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7"/>
          <p:cNvSpPr txBox="1"/>
          <p:nvPr/>
        </p:nvSpPr>
        <p:spPr>
          <a:xfrm rot="-1356001">
            <a:off x="5805575" y="1296068"/>
            <a:ext cx="799385" cy="295454"/>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4. I</a:t>
            </a:r>
            <a:r>
              <a:rPr b="1" lang="en" sz="900">
                <a:solidFill>
                  <a:schemeClr val="dk1"/>
                </a:solidFill>
                <a:latin typeface="Inria Sans"/>
                <a:ea typeface="Inria Sans"/>
                <a:cs typeface="Inria Sans"/>
                <a:sym typeface="Inria Sans"/>
              </a:rPr>
              <a:t>nvoke</a:t>
            </a:r>
            <a:endParaRPr b="1" sz="900">
              <a:solidFill>
                <a:schemeClr val="dk1"/>
              </a:solidFill>
              <a:latin typeface="Inria Sans"/>
              <a:ea typeface="Inria Sans"/>
              <a:cs typeface="Inria Sans"/>
              <a:sym typeface="Inria Sans"/>
            </a:endParaRPr>
          </a:p>
        </p:txBody>
      </p:sp>
      <p:sp>
        <p:nvSpPr>
          <p:cNvPr id="1301" name="Google Shape;1301;p117"/>
          <p:cNvSpPr txBox="1"/>
          <p:nvPr/>
        </p:nvSpPr>
        <p:spPr>
          <a:xfrm>
            <a:off x="547525" y="1918850"/>
            <a:ext cx="154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b="1" lang="en" sz="2400">
                <a:solidFill>
                  <a:schemeClr val="dk1"/>
                </a:solidFill>
                <a:latin typeface="Inria Sans"/>
                <a:ea typeface="Inria Sans"/>
                <a:cs typeface="Inria Sans"/>
                <a:sym typeface="Inria Sans"/>
              </a:rPr>
              <a:t>Method 1</a:t>
            </a:r>
            <a:endParaRPr b="1" sz="2400">
              <a:solidFill>
                <a:schemeClr val="dk1"/>
              </a:solidFill>
              <a:latin typeface="Inria Sans"/>
              <a:ea typeface="Inria Sans"/>
              <a:cs typeface="Inria Sans"/>
              <a:sym typeface="Inria Sans"/>
            </a:endParaRPr>
          </a:p>
        </p:txBody>
      </p:sp>
      <p:sp>
        <p:nvSpPr>
          <p:cNvPr id="1302" name="Google Shape;1302;p117"/>
          <p:cNvSpPr txBox="1"/>
          <p:nvPr/>
        </p:nvSpPr>
        <p:spPr>
          <a:xfrm>
            <a:off x="547525" y="3628625"/>
            <a:ext cx="154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b="1" lang="en" sz="2400">
                <a:solidFill>
                  <a:schemeClr val="dk1"/>
                </a:solidFill>
                <a:latin typeface="Inria Sans"/>
                <a:ea typeface="Inria Sans"/>
                <a:cs typeface="Inria Sans"/>
                <a:sym typeface="Inria Sans"/>
              </a:rPr>
              <a:t>Method 2</a:t>
            </a:r>
            <a:endParaRPr b="1" sz="2400">
              <a:solidFill>
                <a:schemeClr val="dk1"/>
              </a:solidFill>
              <a:latin typeface="Inria Sans"/>
              <a:ea typeface="Inria Sans"/>
              <a:cs typeface="Inria Sans"/>
              <a:sym typeface="Inria Sans"/>
            </a:endParaRPr>
          </a:p>
        </p:txBody>
      </p:sp>
      <p:pic>
        <p:nvPicPr>
          <p:cNvPr id="1303" name="Google Shape;1303;p117"/>
          <p:cNvPicPr preferRelativeResize="0"/>
          <p:nvPr/>
        </p:nvPicPr>
        <p:blipFill>
          <a:blip r:embed="rId4">
            <a:alphaModFix/>
          </a:blip>
          <a:stretch>
            <a:fillRect/>
          </a:stretch>
        </p:blipFill>
        <p:spPr>
          <a:xfrm>
            <a:off x="4761273" y="3317321"/>
            <a:ext cx="1007600" cy="1052401"/>
          </a:xfrm>
          <a:prstGeom prst="rect">
            <a:avLst/>
          </a:prstGeom>
          <a:noFill/>
          <a:ln>
            <a:noFill/>
          </a:ln>
        </p:spPr>
      </p:pic>
      <p:pic>
        <p:nvPicPr>
          <p:cNvPr id="1304" name="Google Shape;1304;p117"/>
          <p:cNvPicPr preferRelativeResize="0"/>
          <p:nvPr/>
        </p:nvPicPr>
        <p:blipFill rotWithShape="1">
          <a:blip r:embed="rId3">
            <a:alphaModFix/>
          </a:blip>
          <a:srcRect b="0" l="0" r="0" t="0"/>
          <a:stretch/>
        </p:blipFill>
        <p:spPr>
          <a:xfrm>
            <a:off x="2184875" y="3610699"/>
            <a:ext cx="589949" cy="589958"/>
          </a:xfrm>
          <a:prstGeom prst="rect">
            <a:avLst/>
          </a:prstGeom>
          <a:noFill/>
          <a:ln>
            <a:noFill/>
          </a:ln>
        </p:spPr>
      </p:pic>
      <p:sp>
        <p:nvSpPr>
          <p:cNvPr id="1305" name="Google Shape;1305;p117"/>
          <p:cNvSpPr txBox="1"/>
          <p:nvPr/>
        </p:nvSpPr>
        <p:spPr>
          <a:xfrm>
            <a:off x="1934075" y="4182725"/>
            <a:ext cx="109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EventSource</a:t>
            </a:r>
            <a:endParaRPr sz="1200">
              <a:solidFill>
                <a:schemeClr val="dk1"/>
              </a:solidFill>
            </a:endParaRPr>
          </a:p>
          <a:p>
            <a:pPr indent="0" lvl="0" marL="0" rtl="0" algn="ctr">
              <a:spcBef>
                <a:spcPts val="0"/>
              </a:spcBef>
              <a:spcAft>
                <a:spcPts val="0"/>
              </a:spcAft>
              <a:buNone/>
            </a:pPr>
            <a:r>
              <a:rPr lang="en" sz="1200">
                <a:solidFill>
                  <a:schemeClr val="dk1"/>
                </a:solidFill>
              </a:rPr>
              <a:t>Queue</a:t>
            </a:r>
            <a:endParaRPr sz="1200">
              <a:solidFill>
                <a:schemeClr val="dk1"/>
              </a:solidFill>
            </a:endParaRPr>
          </a:p>
        </p:txBody>
      </p:sp>
      <p:sp>
        <p:nvSpPr>
          <p:cNvPr id="1306" name="Google Shape;1306;p117"/>
          <p:cNvSpPr/>
          <p:nvPr/>
        </p:nvSpPr>
        <p:spPr>
          <a:xfrm rot="-12217">
            <a:off x="2921819" y="3832670"/>
            <a:ext cx="1772711"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7" name="Google Shape;1307;p117"/>
          <p:cNvPicPr preferRelativeResize="0"/>
          <p:nvPr/>
        </p:nvPicPr>
        <p:blipFill rotWithShape="1">
          <a:blip r:embed="rId3">
            <a:alphaModFix/>
          </a:blip>
          <a:srcRect b="0" l="0" r="0" t="0"/>
          <a:stretch/>
        </p:blipFill>
        <p:spPr>
          <a:xfrm>
            <a:off x="7323287" y="3610699"/>
            <a:ext cx="589949" cy="589958"/>
          </a:xfrm>
          <a:prstGeom prst="rect">
            <a:avLst/>
          </a:prstGeom>
          <a:noFill/>
          <a:ln>
            <a:noFill/>
          </a:ln>
        </p:spPr>
      </p:pic>
      <p:sp>
        <p:nvSpPr>
          <p:cNvPr id="1308" name="Google Shape;1308;p117"/>
          <p:cNvSpPr txBox="1"/>
          <p:nvPr/>
        </p:nvSpPr>
        <p:spPr>
          <a:xfrm>
            <a:off x="7068950" y="4182725"/>
            <a:ext cx="109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EventSource</a:t>
            </a:r>
            <a:endParaRPr sz="1200">
              <a:solidFill>
                <a:schemeClr val="dk1"/>
              </a:solidFill>
            </a:endParaRPr>
          </a:p>
          <a:p>
            <a:pPr indent="0" lvl="0" marL="0" rtl="0" algn="ctr">
              <a:spcBef>
                <a:spcPts val="0"/>
              </a:spcBef>
              <a:spcAft>
                <a:spcPts val="0"/>
              </a:spcAft>
              <a:buNone/>
            </a:pPr>
            <a:r>
              <a:rPr b="1" lang="en" sz="1200" u="sng">
                <a:solidFill>
                  <a:schemeClr val="dk1"/>
                </a:solidFill>
              </a:rPr>
              <a:t>DLQ</a:t>
            </a:r>
            <a:endParaRPr b="1" sz="1200" u="sng">
              <a:solidFill>
                <a:schemeClr val="dk1"/>
              </a:solidFill>
            </a:endParaRPr>
          </a:p>
        </p:txBody>
      </p:sp>
      <p:sp>
        <p:nvSpPr>
          <p:cNvPr id="1309" name="Google Shape;1309;p117"/>
          <p:cNvSpPr/>
          <p:nvPr/>
        </p:nvSpPr>
        <p:spPr>
          <a:xfrm rot="-12662">
            <a:off x="5657498" y="3829524"/>
            <a:ext cx="1466110"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7"/>
          <p:cNvSpPr/>
          <p:nvPr/>
        </p:nvSpPr>
        <p:spPr>
          <a:xfrm rot="10790906">
            <a:off x="2901342" y="4477915"/>
            <a:ext cx="4082714"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7"/>
          <p:cNvSpPr txBox="1"/>
          <p:nvPr/>
        </p:nvSpPr>
        <p:spPr>
          <a:xfrm>
            <a:off x="3143266" y="3665883"/>
            <a:ext cx="7995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1. invoke</a:t>
            </a:r>
            <a:endParaRPr b="1" sz="900">
              <a:solidFill>
                <a:schemeClr val="dk1"/>
              </a:solidFill>
              <a:latin typeface="Inria Sans"/>
              <a:ea typeface="Inria Sans"/>
              <a:cs typeface="Inria Sans"/>
              <a:sym typeface="Inria Sans"/>
            </a:endParaRPr>
          </a:p>
        </p:txBody>
      </p:sp>
      <p:sp>
        <p:nvSpPr>
          <p:cNvPr id="1312" name="Google Shape;1312;p117"/>
          <p:cNvSpPr txBox="1"/>
          <p:nvPr/>
        </p:nvSpPr>
        <p:spPr>
          <a:xfrm>
            <a:off x="5619550" y="3405350"/>
            <a:ext cx="15420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2. On failure, lamda </a:t>
            </a:r>
            <a:r>
              <a:rPr b="1" lang="en" sz="900" u="sng">
                <a:solidFill>
                  <a:schemeClr val="dk1"/>
                </a:solidFill>
                <a:latin typeface="Inria Sans"/>
                <a:ea typeface="Inria Sans"/>
                <a:cs typeface="Inria Sans"/>
                <a:sym typeface="Inria Sans"/>
              </a:rPr>
              <a:t>automatically </a:t>
            </a:r>
            <a:r>
              <a:rPr b="1" lang="en" sz="900">
                <a:solidFill>
                  <a:schemeClr val="dk1"/>
                </a:solidFill>
                <a:latin typeface="Inria Sans"/>
                <a:ea typeface="Inria Sans"/>
                <a:cs typeface="Inria Sans"/>
                <a:sym typeface="Inria Sans"/>
              </a:rPr>
              <a:t>sends to queue</a:t>
            </a:r>
            <a:endParaRPr b="1" sz="900">
              <a:solidFill>
                <a:schemeClr val="dk1"/>
              </a:solidFill>
              <a:latin typeface="Inria Sans"/>
              <a:ea typeface="Inria Sans"/>
              <a:cs typeface="Inria Sans"/>
              <a:sym typeface="Inria Sans"/>
            </a:endParaRPr>
          </a:p>
        </p:txBody>
      </p:sp>
      <p:sp>
        <p:nvSpPr>
          <p:cNvPr id="1313" name="Google Shape;1313;p117"/>
          <p:cNvSpPr txBox="1"/>
          <p:nvPr/>
        </p:nvSpPr>
        <p:spPr>
          <a:xfrm>
            <a:off x="3101850" y="4640700"/>
            <a:ext cx="36738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3. Once issue is fixed, transfer messages back to main queue</a:t>
            </a:r>
            <a:endParaRPr b="1" sz="900">
              <a:solidFill>
                <a:schemeClr val="dk1"/>
              </a:solidFill>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1000"/>
                                        <p:tgtEl>
                                          <p:spTgt spid="1301"/>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4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par>
                                <p:cTn fill="hold" nodeType="with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1000"/>
                                        <p:tgtEl>
                                          <p:spTgt spid="1306"/>
                                        </p:tgtEl>
                                      </p:cBhvr>
                                    </p:animEffect>
                                  </p:childTnLst>
                                </p:cTn>
                              </p:par>
                              <p:par>
                                <p:cTn fill="hold" nodeType="with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1000"/>
                                        <p:tgtEl>
                                          <p:spTgt spid="1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1000"/>
                                        <p:tgtEl>
                                          <p:spTgt spid="1307"/>
                                        </p:tgtEl>
                                      </p:cBhvr>
                                    </p:animEffect>
                                  </p:childTnLst>
                                </p:cTn>
                              </p:par>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1000"/>
                                        <p:tgtEl>
                                          <p:spTgt spid="1309"/>
                                        </p:tgtEl>
                                      </p:cBhvr>
                                    </p:animEffect>
                                  </p:childTnLst>
                                </p:cTn>
                              </p:par>
                              <p:par>
                                <p:cTn fill="hold" nodeType="with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1000"/>
                                        <p:tgtEl>
                                          <p:spTgt spid="1312"/>
                                        </p:tgtEl>
                                      </p:cBhvr>
                                    </p:animEffect>
                                  </p:childTnLst>
                                </p:cTn>
                              </p:par>
                              <p:par>
                                <p:cTn fill="hold" nodeType="with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1000"/>
                                        <p:tgtEl>
                                          <p:spTgt spid="1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par>
                                <p:cTn fill="hold" nodeType="with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1000"/>
                                        <p:tgtEl>
                                          <p:spTgt spid="1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18"/>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Best Practices</a:t>
            </a:r>
            <a:endParaRPr/>
          </a:p>
        </p:txBody>
      </p:sp>
      <p:sp>
        <p:nvSpPr>
          <p:cNvPr id="1319" name="Google Shape;1319;p118"/>
          <p:cNvSpPr txBox="1"/>
          <p:nvPr>
            <p:ph idx="1" type="body"/>
          </p:nvPr>
        </p:nvSpPr>
        <p:spPr>
          <a:xfrm>
            <a:off x="1207850" y="1430151"/>
            <a:ext cx="6728400" cy="8157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u="sng"/>
              <a:t>Always</a:t>
            </a:r>
            <a:r>
              <a:rPr lang="en"/>
              <a:t> use a DLQ for production applications</a:t>
            </a:r>
            <a:endParaRPr/>
          </a:p>
        </p:txBody>
      </p:sp>
      <p:sp>
        <p:nvSpPr>
          <p:cNvPr id="1320" name="Google Shape;1320;p11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21" name="Google Shape;1321;p118"/>
          <p:cNvSpPr txBox="1"/>
          <p:nvPr>
            <p:ph idx="1" type="body"/>
          </p:nvPr>
        </p:nvSpPr>
        <p:spPr>
          <a:xfrm>
            <a:off x="1207800" y="2092350"/>
            <a:ext cx="76590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Alarm on DLQ size &gt; 0</a:t>
            </a:r>
            <a:endParaRPr/>
          </a:p>
        </p:txBody>
      </p:sp>
      <p:sp>
        <p:nvSpPr>
          <p:cNvPr id="1322" name="Google Shape;1322;p118"/>
          <p:cNvSpPr txBox="1"/>
          <p:nvPr>
            <p:ph idx="1" type="body"/>
          </p:nvPr>
        </p:nvSpPr>
        <p:spPr>
          <a:xfrm>
            <a:off x="1197425" y="2692150"/>
            <a:ext cx="73905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Be Proactive - have a process for re-driving messages </a:t>
            </a:r>
            <a:endParaRPr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19"/>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Advanced Concepts </a:t>
            </a:r>
            <a:r>
              <a:rPr lang="en" sz="3400"/>
              <a:t>- RDS Proxy</a:t>
            </a:r>
            <a:endParaRPr sz="3400"/>
          </a:p>
          <a:p>
            <a:pPr indent="0" lvl="0" marL="0" rtl="0" algn="l">
              <a:spcBef>
                <a:spcPts val="0"/>
              </a:spcBef>
              <a:spcAft>
                <a:spcPts val="0"/>
              </a:spcAft>
              <a:buNone/>
            </a:pPr>
            <a:r>
              <a:t/>
            </a:r>
            <a:endParaRPr i="1" sz="2100"/>
          </a:p>
        </p:txBody>
      </p:sp>
      <p:pic>
        <p:nvPicPr>
          <p:cNvPr id="1328" name="Google Shape;1328;p119"/>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2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334" name="Google Shape;1334;p120"/>
          <p:cNvGrpSpPr/>
          <p:nvPr/>
        </p:nvGrpSpPr>
        <p:grpSpPr>
          <a:xfrm>
            <a:off x="1692839" y="2079804"/>
            <a:ext cx="208073" cy="496145"/>
            <a:chOff x="3384375" y="2267500"/>
            <a:chExt cx="203375" cy="507825"/>
          </a:xfrm>
        </p:grpSpPr>
        <p:sp>
          <p:nvSpPr>
            <p:cNvPr id="1335" name="Google Shape;1335;p120"/>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20"/>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120"/>
          <p:cNvSpPr/>
          <p:nvPr/>
        </p:nvSpPr>
        <p:spPr>
          <a:xfrm>
            <a:off x="2962500" y="1139275"/>
            <a:ext cx="3079800" cy="23772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20"/>
          <p:cNvSpPr txBox="1"/>
          <p:nvPr/>
        </p:nvSpPr>
        <p:spPr>
          <a:xfrm>
            <a:off x="1958150" y="2079800"/>
            <a:ext cx="7995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invoke</a:t>
            </a:r>
            <a:endParaRPr b="1" sz="900">
              <a:solidFill>
                <a:schemeClr val="dk1"/>
              </a:solidFill>
              <a:latin typeface="Inria Sans"/>
              <a:ea typeface="Inria Sans"/>
              <a:cs typeface="Inria Sans"/>
              <a:sym typeface="Inria Sans"/>
            </a:endParaRPr>
          </a:p>
        </p:txBody>
      </p:sp>
      <p:sp>
        <p:nvSpPr>
          <p:cNvPr id="1339" name="Google Shape;1339;p120"/>
          <p:cNvSpPr/>
          <p:nvPr/>
        </p:nvSpPr>
        <p:spPr>
          <a:xfrm rot="-12819">
            <a:off x="1958156" y="2254077"/>
            <a:ext cx="885006"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20"/>
          <p:cNvSpPr/>
          <p:nvPr/>
        </p:nvSpPr>
        <p:spPr>
          <a:xfrm>
            <a:off x="3239125" y="1459125"/>
            <a:ext cx="565200" cy="171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20"/>
          <p:cNvSpPr txBox="1"/>
          <p:nvPr/>
        </p:nvSpPr>
        <p:spPr>
          <a:xfrm>
            <a:off x="2962075" y="3136025"/>
            <a:ext cx="11193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Load Balancer</a:t>
            </a:r>
            <a:endParaRPr b="1" sz="900">
              <a:solidFill>
                <a:schemeClr val="dk1"/>
              </a:solidFill>
              <a:latin typeface="Inria Sans"/>
              <a:ea typeface="Inria Sans"/>
              <a:cs typeface="Inria Sans"/>
              <a:sym typeface="Inria Sans"/>
            </a:endParaRPr>
          </a:p>
        </p:txBody>
      </p:sp>
      <p:pic>
        <p:nvPicPr>
          <p:cNvPr id="1342" name="Google Shape;1342;p120"/>
          <p:cNvPicPr preferRelativeResize="0"/>
          <p:nvPr/>
        </p:nvPicPr>
        <p:blipFill>
          <a:blip r:embed="rId3">
            <a:alphaModFix/>
          </a:blip>
          <a:stretch>
            <a:fillRect/>
          </a:stretch>
        </p:blipFill>
        <p:spPr>
          <a:xfrm>
            <a:off x="5298425" y="2034825"/>
            <a:ext cx="429995" cy="496150"/>
          </a:xfrm>
          <a:prstGeom prst="rect">
            <a:avLst/>
          </a:prstGeom>
          <a:noFill/>
          <a:ln>
            <a:noFill/>
          </a:ln>
        </p:spPr>
      </p:pic>
      <p:sp>
        <p:nvSpPr>
          <p:cNvPr id="1343" name="Google Shape;1343;p120"/>
          <p:cNvSpPr/>
          <p:nvPr/>
        </p:nvSpPr>
        <p:spPr>
          <a:xfrm rot="-12735">
            <a:off x="3804314" y="2237185"/>
            <a:ext cx="1457710"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4" name="Google Shape;1344;p120"/>
          <p:cNvPicPr preferRelativeResize="0"/>
          <p:nvPr/>
        </p:nvPicPr>
        <p:blipFill>
          <a:blip r:embed="rId3">
            <a:alphaModFix/>
          </a:blip>
          <a:stretch>
            <a:fillRect/>
          </a:stretch>
        </p:blipFill>
        <p:spPr>
          <a:xfrm>
            <a:off x="5298425" y="1351525"/>
            <a:ext cx="429995" cy="496150"/>
          </a:xfrm>
          <a:prstGeom prst="rect">
            <a:avLst/>
          </a:prstGeom>
          <a:noFill/>
          <a:ln>
            <a:noFill/>
          </a:ln>
        </p:spPr>
      </p:pic>
      <p:pic>
        <p:nvPicPr>
          <p:cNvPr id="1345" name="Google Shape;1345;p120"/>
          <p:cNvPicPr preferRelativeResize="0"/>
          <p:nvPr/>
        </p:nvPicPr>
        <p:blipFill>
          <a:blip r:embed="rId3">
            <a:alphaModFix/>
          </a:blip>
          <a:stretch>
            <a:fillRect/>
          </a:stretch>
        </p:blipFill>
        <p:spPr>
          <a:xfrm>
            <a:off x="5298425" y="2718125"/>
            <a:ext cx="429995" cy="496150"/>
          </a:xfrm>
          <a:prstGeom prst="rect">
            <a:avLst/>
          </a:prstGeom>
          <a:noFill/>
          <a:ln>
            <a:noFill/>
          </a:ln>
        </p:spPr>
      </p:pic>
      <p:sp>
        <p:nvSpPr>
          <p:cNvPr id="1346" name="Google Shape;1346;p120"/>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Remember This?</a:t>
            </a:r>
            <a:endParaRPr/>
          </a:p>
        </p:txBody>
      </p:sp>
      <p:sp>
        <p:nvSpPr>
          <p:cNvPr id="1347" name="Google Shape;1347;p120"/>
          <p:cNvSpPr/>
          <p:nvPr/>
        </p:nvSpPr>
        <p:spPr>
          <a:xfrm rot="-1587153">
            <a:off x="3750811" y="1895190"/>
            <a:ext cx="1503177" cy="153217"/>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20"/>
          <p:cNvSpPr/>
          <p:nvPr/>
        </p:nvSpPr>
        <p:spPr>
          <a:xfrm rot="1586538">
            <a:off x="3750881" y="2578939"/>
            <a:ext cx="1503044" cy="15335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9" name="Google Shape;1349;p120"/>
          <p:cNvPicPr preferRelativeResize="0"/>
          <p:nvPr/>
        </p:nvPicPr>
        <p:blipFill>
          <a:blip r:embed="rId4">
            <a:alphaModFix/>
          </a:blip>
          <a:stretch>
            <a:fillRect/>
          </a:stretch>
        </p:blipFill>
        <p:spPr>
          <a:xfrm>
            <a:off x="7641339" y="1879703"/>
            <a:ext cx="781761" cy="806400"/>
          </a:xfrm>
          <a:prstGeom prst="rect">
            <a:avLst/>
          </a:prstGeom>
          <a:noFill/>
          <a:ln>
            <a:noFill/>
          </a:ln>
        </p:spPr>
      </p:pic>
      <p:sp>
        <p:nvSpPr>
          <p:cNvPr id="1350" name="Google Shape;1350;p120"/>
          <p:cNvSpPr/>
          <p:nvPr/>
        </p:nvSpPr>
        <p:spPr>
          <a:xfrm rot="-12735">
            <a:off x="6112964" y="2206260"/>
            <a:ext cx="1457710"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20"/>
          <p:cNvSpPr/>
          <p:nvPr/>
        </p:nvSpPr>
        <p:spPr>
          <a:xfrm rot="1586576">
            <a:off x="6086602" y="1779472"/>
            <a:ext cx="1573748" cy="15335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20"/>
          <p:cNvSpPr/>
          <p:nvPr/>
        </p:nvSpPr>
        <p:spPr>
          <a:xfrm rot="-1587444">
            <a:off x="6086660" y="2640767"/>
            <a:ext cx="1570930" cy="153217"/>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par>
                                <p:cTn fill="hold" nodeType="with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000"/>
                                        <p:tgtEl>
                                          <p:spTgt spid="1351"/>
                                        </p:tgtEl>
                                      </p:cBhvr>
                                    </p:animEffect>
                                  </p:childTnLst>
                                </p:cTn>
                              </p:par>
                              <p:par>
                                <p:cTn fill="hold" nodeType="with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1000"/>
                                        <p:tgtEl>
                                          <p:spTgt spid="1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2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358" name="Google Shape;1358;p121"/>
          <p:cNvGrpSpPr/>
          <p:nvPr/>
        </p:nvGrpSpPr>
        <p:grpSpPr>
          <a:xfrm>
            <a:off x="1083239" y="2079804"/>
            <a:ext cx="208073" cy="496145"/>
            <a:chOff x="3384375" y="2267500"/>
            <a:chExt cx="203375" cy="507825"/>
          </a:xfrm>
        </p:grpSpPr>
        <p:sp>
          <p:nvSpPr>
            <p:cNvPr id="1359" name="Google Shape;1359;p121"/>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21"/>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121"/>
          <p:cNvSpPr/>
          <p:nvPr/>
        </p:nvSpPr>
        <p:spPr>
          <a:xfrm>
            <a:off x="2352900" y="1139275"/>
            <a:ext cx="3079800" cy="23772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21"/>
          <p:cNvSpPr txBox="1"/>
          <p:nvPr/>
        </p:nvSpPr>
        <p:spPr>
          <a:xfrm>
            <a:off x="1348550" y="2079800"/>
            <a:ext cx="7995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invoke</a:t>
            </a:r>
            <a:endParaRPr b="1" sz="900">
              <a:solidFill>
                <a:schemeClr val="dk1"/>
              </a:solidFill>
              <a:latin typeface="Inria Sans"/>
              <a:ea typeface="Inria Sans"/>
              <a:cs typeface="Inria Sans"/>
              <a:sym typeface="Inria Sans"/>
            </a:endParaRPr>
          </a:p>
        </p:txBody>
      </p:sp>
      <p:sp>
        <p:nvSpPr>
          <p:cNvPr id="1363" name="Google Shape;1363;p121"/>
          <p:cNvSpPr/>
          <p:nvPr/>
        </p:nvSpPr>
        <p:spPr>
          <a:xfrm rot="-12819">
            <a:off x="1348556" y="2254077"/>
            <a:ext cx="885006"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21"/>
          <p:cNvSpPr/>
          <p:nvPr/>
        </p:nvSpPr>
        <p:spPr>
          <a:xfrm>
            <a:off x="2629525" y="1459125"/>
            <a:ext cx="565200" cy="171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21"/>
          <p:cNvSpPr txBox="1"/>
          <p:nvPr/>
        </p:nvSpPr>
        <p:spPr>
          <a:xfrm>
            <a:off x="2352475" y="3136025"/>
            <a:ext cx="11193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Load Balancer</a:t>
            </a:r>
            <a:endParaRPr b="1" sz="900">
              <a:solidFill>
                <a:schemeClr val="dk1"/>
              </a:solidFill>
              <a:latin typeface="Inria Sans"/>
              <a:ea typeface="Inria Sans"/>
              <a:cs typeface="Inria Sans"/>
              <a:sym typeface="Inria Sans"/>
            </a:endParaRPr>
          </a:p>
        </p:txBody>
      </p:sp>
      <p:pic>
        <p:nvPicPr>
          <p:cNvPr id="1366" name="Google Shape;1366;p121"/>
          <p:cNvPicPr preferRelativeResize="0"/>
          <p:nvPr/>
        </p:nvPicPr>
        <p:blipFill>
          <a:blip r:embed="rId3">
            <a:alphaModFix/>
          </a:blip>
          <a:stretch>
            <a:fillRect/>
          </a:stretch>
        </p:blipFill>
        <p:spPr>
          <a:xfrm>
            <a:off x="4688825" y="2034825"/>
            <a:ext cx="429995" cy="496150"/>
          </a:xfrm>
          <a:prstGeom prst="rect">
            <a:avLst/>
          </a:prstGeom>
          <a:noFill/>
          <a:ln>
            <a:noFill/>
          </a:ln>
        </p:spPr>
      </p:pic>
      <p:sp>
        <p:nvSpPr>
          <p:cNvPr id="1367" name="Google Shape;1367;p121"/>
          <p:cNvSpPr/>
          <p:nvPr/>
        </p:nvSpPr>
        <p:spPr>
          <a:xfrm rot="-12735">
            <a:off x="3194714" y="2237185"/>
            <a:ext cx="1457710"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8" name="Google Shape;1368;p121"/>
          <p:cNvPicPr preferRelativeResize="0"/>
          <p:nvPr/>
        </p:nvPicPr>
        <p:blipFill>
          <a:blip r:embed="rId3">
            <a:alphaModFix/>
          </a:blip>
          <a:stretch>
            <a:fillRect/>
          </a:stretch>
        </p:blipFill>
        <p:spPr>
          <a:xfrm>
            <a:off x="4688825" y="1351525"/>
            <a:ext cx="429995" cy="496150"/>
          </a:xfrm>
          <a:prstGeom prst="rect">
            <a:avLst/>
          </a:prstGeom>
          <a:noFill/>
          <a:ln>
            <a:noFill/>
          </a:ln>
        </p:spPr>
      </p:pic>
      <p:pic>
        <p:nvPicPr>
          <p:cNvPr id="1369" name="Google Shape;1369;p121"/>
          <p:cNvPicPr preferRelativeResize="0"/>
          <p:nvPr/>
        </p:nvPicPr>
        <p:blipFill>
          <a:blip r:embed="rId3">
            <a:alphaModFix/>
          </a:blip>
          <a:stretch>
            <a:fillRect/>
          </a:stretch>
        </p:blipFill>
        <p:spPr>
          <a:xfrm>
            <a:off x="4688825" y="2718125"/>
            <a:ext cx="429995" cy="496150"/>
          </a:xfrm>
          <a:prstGeom prst="rect">
            <a:avLst/>
          </a:prstGeom>
          <a:noFill/>
          <a:ln>
            <a:noFill/>
          </a:ln>
        </p:spPr>
      </p:pic>
      <p:sp>
        <p:nvSpPr>
          <p:cNvPr id="1370" name="Google Shape;1370;p121"/>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Remember This?</a:t>
            </a:r>
            <a:endParaRPr/>
          </a:p>
        </p:txBody>
      </p:sp>
      <p:sp>
        <p:nvSpPr>
          <p:cNvPr id="1371" name="Google Shape;1371;p121"/>
          <p:cNvSpPr/>
          <p:nvPr/>
        </p:nvSpPr>
        <p:spPr>
          <a:xfrm rot="-1587153">
            <a:off x="3141211" y="1895190"/>
            <a:ext cx="1503177" cy="153217"/>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21"/>
          <p:cNvSpPr/>
          <p:nvPr/>
        </p:nvSpPr>
        <p:spPr>
          <a:xfrm rot="1586538">
            <a:off x="3141281" y="2578939"/>
            <a:ext cx="1503044" cy="15335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3" name="Google Shape;1373;p121"/>
          <p:cNvPicPr preferRelativeResize="0"/>
          <p:nvPr/>
        </p:nvPicPr>
        <p:blipFill>
          <a:blip r:embed="rId4">
            <a:alphaModFix/>
          </a:blip>
          <a:stretch>
            <a:fillRect/>
          </a:stretch>
        </p:blipFill>
        <p:spPr>
          <a:xfrm>
            <a:off x="7927689" y="1879703"/>
            <a:ext cx="781761" cy="806400"/>
          </a:xfrm>
          <a:prstGeom prst="rect">
            <a:avLst/>
          </a:prstGeom>
          <a:noFill/>
          <a:ln>
            <a:noFill/>
          </a:ln>
        </p:spPr>
      </p:pic>
      <p:sp>
        <p:nvSpPr>
          <p:cNvPr id="1374" name="Google Shape;1374;p121"/>
          <p:cNvSpPr/>
          <p:nvPr/>
        </p:nvSpPr>
        <p:spPr>
          <a:xfrm rot="-12735">
            <a:off x="5503364" y="2206260"/>
            <a:ext cx="1457710"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21"/>
          <p:cNvSpPr/>
          <p:nvPr/>
        </p:nvSpPr>
        <p:spPr>
          <a:xfrm rot="1586576">
            <a:off x="5477002" y="1779472"/>
            <a:ext cx="1573748" cy="15335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21"/>
          <p:cNvSpPr/>
          <p:nvPr/>
        </p:nvSpPr>
        <p:spPr>
          <a:xfrm rot="-1587444">
            <a:off x="5477060" y="2640767"/>
            <a:ext cx="1570930" cy="153217"/>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21"/>
          <p:cNvSpPr/>
          <p:nvPr/>
        </p:nvSpPr>
        <p:spPr>
          <a:xfrm>
            <a:off x="6972925" y="1535325"/>
            <a:ext cx="565200" cy="171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RDS</a:t>
            </a:r>
            <a:endParaRPr sz="1100">
              <a:solidFill>
                <a:schemeClr val="dk1"/>
              </a:solidFill>
            </a:endParaRPr>
          </a:p>
          <a:p>
            <a:pPr indent="0" lvl="0" marL="0" rtl="0" algn="ctr">
              <a:spcBef>
                <a:spcPts val="0"/>
              </a:spcBef>
              <a:spcAft>
                <a:spcPts val="0"/>
              </a:spcAft>
              <a:buNone/>
            </a:pPr>
            <a:r>
              <a:rPr lang="en" sz="1100">
                <a:solidFill>
                  <a:schemeClr val="dk1"/>
                </a:solidFill>
              </a:rPr>
              <a:t>Proxy</a:t>
            </a:r>
            <a:endParaRPr sz="1100">
              <a:solidFill>
                <a:schemeClr val="dk1"/>
              </a:solidFill>
            </a:endParaRPr>
          </a:p>
        </p:txBody>
      </p:sp>
      <p:sp>
        <p:nvSpPr>
          <p:cNvPr id="1378" name="Google Shape;1378;p121"/>
          <p:cNvSpPr/>
          <p:nvPr/>
        </p:nvSpPr>
        <p:spPr>
          <a:xfrm rot="-11517">
            <a:off x="7572288" y="2204277"/>
            <a:ext cx="358202"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par>
                                <p:cTn fill="hold" nodeType="with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000"/>
                                        <p:tgtEl>
                                          <p:spTgt spid="1375"/>
                                        </p:tgtEl>
                                      </p:cBhvr>
                                    </p:animEffect>
                                  </p:childTnLst>
                                </p:cTn>
                              </p:par>
                              <p:par>
                                <p:cTn fill="hold" nodeType="with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par>
                                <p:cTn fill="hold" nodeType="with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par>
                                <p:cTn fill="hold" nodeType="with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2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84" name="Google Shape;1384;p122"/>
          <p:cNvSpPr txBox="1"/>
          <p:nvPr>
            <p:ph idx="4294967295" type="body"/>
          </p:nvPr>
        </p:nvSpPr>
        <p:spPr>
          <a:xfrm>
            <a:off x="1360250" y="127775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Connection Pool Manager for RDS that integrates directly with Lambda</a:t>
            </a:r>
            <a:endParaRPr/>
          </a:p>
          <a:p>
            <a:pPr indent="0" lvl="0" marL="0" rtl="0" algn="l">
              <a:spcBef>
                <a:spcPts val="600"/>
              </a:spcBef>
              <a:spcAft>
                <a:spcPts val="600"/>
              </a:spcAft>
              <a:buNone/>
            </a:pPr>
            <a:r>
              <a:t/>
            </a:r>
            <a:endParaRPr/>
          </a:p>
        </p:txBody>
      </p:sp>
      <p:sp>
        <p:nvSpPr>
          <p:cNvPr id="1385" name="Google Shape;1385;p122"/>
          <p:cNvSpPr txBox="1"/>
          <p:nvPr>
            <p:ph idx="4294967295" type="body"/>
          </p:nvPr>
        </p:nvSpPr>
        <p:spPr>
          <a:xfrm>
            <a:off x="1360250" y="2164651"/>
            <a:ext cx="7432200" cy="49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Can be used with RDS MySQL, Postgres or Aurora</a:t>
            </a:r>
            <a:endParaRPr u="sng"/>
          </a:p>
        </p:txBody>
      </p:sp>
      <p:sp>
        <p:nvSpPr>
          <p:cNvPr id="1386" name="Google Shape;1386;p122"/>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RDS Proxy Feature</a:t>
            </a:r>
            <a:endParaRPr/>
          </a:p>
        </p:txBody>
      </p:sp>
      <p:sp>
        <p:nvSpPr>
          <p:cNvPr id="1387" name="Google Shape;1387;p122"/>
          <p:cNvSpPr txBox="1"/>
          <p:nvPr>
            <p:ph idx="4294967295" type="body"/>
          </p:nvPr>
        </p:nvSpPr>
        <p:spPr>
          <a:xfrm>
            <a:off x="1360250" y="265965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If deciding to </a:t>
            </a:r>
            <a:r>
              <a:rPr b="1" i="1" lang="en">
                <a:latin typeface="Inria Sans"/>
                <a:ea typeface="Inria Sans"/>
                <a:cs typeface="Inria Sans"/>
                <a:sym typeface="Inria Sans"/>
              </a:rPr>
              <a:t>not</a:t>
            </a:r>
            <a:r>
              <a:rPr b="1" lang="en">
                <a:latin typeface="Inria Sans"/>
                <a:ea typeface="Inria Sans"/>
                <a:cs typeface="Inria Sans"/>
                <a:sym typeface="Inria Sans"/>
              </a:rPr>
              <a:t> use this feature, be careful with connection pool management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History of AWS Lambda</a:t>
            </a:r>
            <a:endParaRPr/>
          </a:p>
        </p:txBody>
      </p:sp>
      <p:sp>
        <p:nvSpPr>
          <p:cNvPr id="311" name="Google Shape;311;p2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2" name="Google Shape;312;p24"/>
          <p:cNvSpPr/>
          <p:nvPr/>
        </p:nvSpPr>
        <p:spPr>
          <a:xfrm>
            <a:off x="5632317" y="2027975"/>
            <a:ext cx="3305700" cy="669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aira Semi Condensed"/>
                <a:ea typeface="Saira Semi Condensed"/>
                <a:cs typeface="Saira Semi Condensed"/>
                <a:sym typeface="Saira Semi Condensed"/>
              </a:rPr>
              <a:t>Enhanced </a:t>
            </a:r>
            <a:endParaRPr b="1">
              <a:solidFill>
                <a:schemeClr val="lt1"/>
              </a:solidFill>
              <a:latin typeface="Saira Semi Condensed"/>
              <a:ea typeface="Saira Semi Condensed"/>
              <a:cs typeface="Saira Semi Condensed"/>
              <a:sym typeface="Saira Semi Condensed"/>
            </a:endParaRPr>
          </a:p>
          <a:p>
            <a:pPr indent="0" lvl="0" marL="0" rtl="0" algn="ctr">
              <a:spcBef>
                <a:spcPts val="0"/>
              </a:spcBef>
              <a:spcAft>
                <a:spcPts val="0"/>
              </a:spcAft>
              <a:buNone/>
            </a:pPr>
            <a:r>
              <a:rPr b="1" lang="en">
                <a:solidFill>
                  <a:schemeClr val="lt1"/>
                </a:solidFill>
                <a:latin typeface="Saira Semi Condensed"/>
                <a:ea typeface="Saira Semi Condensed"/>
                <a:cs typeface="Saira Semi Condensed"/>
                <a:sym typeface="Saira Semi Condensed"/>
              </a:rPr>
              <a:t>Cloud Infrastructure</a:t>
            </a:r>
            <a:endParaRPr b="1">
              <a:solidFill>
                <a:schemeClr val="lt1"/>
              </a:solidFill>
              <a:latin typeface="Saira Semi Condensed"/>
              <a:ea typeface="Saira Semi Condensed"/>
              <a:cs typeface="Saira Semi Condensed"/>
              <a:sym typeface="Saira Semi Condensed"/>
            </a:endParaRPr>
          </a:p>
        </p:txBody>
      </p:sp>
      <p:sp>
        <p:nvSpPr>
          <p:cNvPr id="313" name="Google Shape;313;p24"/>
          <p:cNvSpPr/>
          <p:nvPr/>
        </p:nvSpPr>
        <p:spPr>
          <a:xfrm>
            <a:off x="0" y="2028189"/>
            <a:ext cx="3546900" cy="6690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aira Semi Condensed"/>
                <a:ea typeface="Saira Semi Condensed"/>
                <a:cs typeface="Saira Semi Condensed"/>
                <a:sym typeface="Saira Semi Condensed"/>
              </a:rPr>
              <a:t>Traditional Company Specific</a:t>
            </a:r>
            <a:endParaRPr b="1">
              <a:solidFill>
                <a:schemeClr val="lt1"/>
              </a:solidFill>
              <a:latin typeface="Saira Semi Condensed"/>
              <a:ea typeface="Saira Semi Condensed"/>
              <a:cs typeface="Saira Semi Condensed"/>
              <a:sym typeface="Saira Semi Condensed"/>
            </a:endParaRPr>
          </a:p>
          <a:p>
            <a:pPr indent="0" lvl="0" marL="0" rtl="0" algn="ctr">
              <a:spcBef>
                <a:spcPts val="0"/>
              </a:spcBef>
              <a:spcAft>
                <a:spcPts val="0"/>
              </a:spcAft>
              <a:buNone/>
            </a:pPr>
            <a:r>
              <a:rPr b="1" lang="en">
                <a:solidFill>
                  <a:schemeClr val="lt1"/>
                </a:solidFill>
                <a:latin typeface="Saira Semi Condensed"/>
                <a:ea typeface="Saira Semi Condensed"/>
                <a:cs typeface="Saira Semi Condensed"/>
                <a:sym typeface="Saira Semi Condensed"/>
              </a:rPr>
              <a:t>Data Centers</a:t>
            </a:r>
            <a:endParaRPr b="1">
              <a:solidFill>
                <a:schemeClr val="lt1"/>
              </a:solidFill>
              <a:latin typeface="Saira Semi Condensed"/>
              <a:ea typeface="Saira Semi Condensed"/>
              <a:cs typeface="Saira Semi Condensed"/>
              <a:sym typeface="Saira Semi Condensed"/>
            </a:endParaRPr>
          </a:p>
        </p:txBody>
      </p:sp>
      <p:sp>
        <p:nvSpPr>
          <p:cNvPr id="314" name="Google Shape;314;p24"/>
          <p:cNvSpPr/>
          <p:nvPr/>
        </p:nvSpPr>
        <p:spPr>
          <a:xfrm>
            <a:off x="2944204" y="2027975"/>
            <a:ext cx="3305700" cy="6690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aira Semi Condensed"/>
                <a:ea typeface="Saira Semi Condensed"/>
                <a:cs typeface="Saira Semi Condensed"/>
                <a:sym typeface="Saira Semi Condensed"/>
              </a:rPr>
              <a:t>Early Cloud Infrastructure</a:t>
            </a:r>
            <a:endParaRPr b="1">
              <a:solidFill>
                <a:schemeClr val="lt1"/>
              </a:solidFill>
              <a:latin typeface="Saira Semi Condensed"/>
              <a:ea typeface="Saira Semi Condensed"/>
              <a:cs typeface="Saira Semi Condensed"/>
              <a:sym typeface="Saira Semi Condensed"/>
            </a:endParaRPr>
          </a:p>
          <a:p>
            <a:pPr indent="0" lvl="0" marL="0" rtl="0" algn="ctr">
              <a:spcBef>
                <a:spcPts val="0"/>
              </a:spcBef>
              <a:spcAft>
                <a:spcPts val="0"/>
              </a:spcAft>
              <a:buNone/>
            </a:pPr>
            <a:r>
              <a:rPr b="1" lang="en">
                <a:solidFill>
                  <a:schemeClr val="lt1"/>
                </a:solidFill>
                <a:latin typeface="Saira Semi Condensed"/>
                <a:ea typeface="Saira Semi Condensed"/>
                <a:cs typeface="Saira Semi Condensed"/>
                <a:sym typeface="Saira Semi Condensed"/>
              </a:rPr>
              <a:t>(EC2)</a:t>
            </a:r>
            <a:endParaRPr b="1">
              <a:solidFill>
                <a:schemeClr val="lt1"/>
              </a:solidFill>
              <a:latin typeface="Saira Semi Condensed"/>
              <a:ea typeface="Saira Semi Condensed"/>
              <a:cs typeface="Saira Semi Condensed"/>
              <a:sym typeface="Saira Semi Condensed"/>
            </a:endParaRPr>
          </a:p>
        </p:txBody>
      </p:sp>
      <p:sp>
        <p:nvSpPr>
          <p:cNvPr id="315" name="Google Shape;315;p24"/>
          <p:cNvSpPr txBox="1"/>
          <p:nvPr>
            <p:ph idx="4294967295" type="body"/>
          </p:nvPr>
        </p:nvSpPr>
        <p:spPr>
          <a:xfrm>
            <a:off x="730512" y="1676666"/>
            <a:ext cx="2085900" cy="351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700" u="sng">
                <a:latin typeface="Inria Sans"/>
                <a:ea typeface="Inria Sans"/>
                <a:cs typeface="Inria Sans"/>
                <a:sym typeface="Inria Sans"/>
              </a:rPr>
              <a:t>Early 2000s</a:t>
            </a:r>
            <a:endParaRPr sz="1100" u="sng"/>
          </a:p>
        </p:txBody>
      </p:sp>
      <p:pic>
        <p:nvPicPr>
          <p:cNvPr id="316" name="Google Shape;316;p24"/>
          <p:cNvPicPr preferRelativeResize="0"/>
          <p:nvPr/>
        </p:nvPicPr>
        <p:blipFill>
          <a:blip r:embed="rId3">
            <a:alphaModFix/>
          </a:blip>
          <a:stretch>
            <a:fillRect/>
          </a:stretch>
        </p:blipFill>
        <p:spPr>
          <a:xfrm>
            <a:off x="949218" y="2878850"/>
            <a:ext cx="726026" cy="470101"/>
          </a:xfrm>
          <a:prstGeom prst="rect">
            <a:avLst/>
          </a:prstGeom>
          <a:noFill/>
          <a:ln>
            <a:noFill/>
          </a:ln>
        </p:spPr>
      </p:pic>
      <p:pic>
        <p:nvPicPr>
          <p:cNvPr id="317" name="Google Shape;317;p24"/>
          <p:cNvPicPr preferRelativeResize="0"/>
          <p:nvPr/>
        </p:nvPicPr>
        <p:blipFill>
          <a:blip r:embed="rId3">
            <a:alphaModFix/>
          </a:blip>
          <a:stretch>
            <a:fillRect/>
          </a:stretch>
        </p:blipFill>
        <p:spPr>
          <a:xfrm>
            <a:off x="1745793" y="2878850"/>
            <a:ext cx="726026" cy="470101"/>
          </a:xfrm>
          <a:prstGeom prst="rect">
            <a:avLst/>
          </a:prstGeom>
          <a:noFill/>
          <a:ln>
            <a:noFill/>
          </a:ln>
        </p:spPr>
      </p:pic>
      <p:pic>
        <p:nvPicPr>
          <p:cNvPr id="318" name="Google Shape;318;p24"/>
          <p:cNvPicPr preferRelativeResize="0"/>
          <p:nvPr/>
        </p:nvPicPr>
        <p:blipFill>
          <a:blip r:embed="rId3">
            <a:alphaModFix/>
          </a:blip>
          <a:stretch>
            <a:fillRect/>
          </a:stretch>
        </p:blipFill>
        <p:spPr>
          <a:xfrm>
            <a:off x="949218" y="3447475"/>
            <a:ext cx="726026" cy="470101"/>
          </a:xfrm>
          <a:prstGeom prst="rect">
            <a:avLst/>
          </a:prstGeom>
          <a:noFill/>
          <a:ln>
            <a:noFill/>
          </a:ln>
        </p:spPr>
      </p:pic>
      <p:pic>
        <p:nvPicPr>
          <p:cNvPr id="319" name="Google Shape;319;p24"/>
          <p:cNvPicPr preferRelativeResize="0"/>
          <p:nvPr/>
        </p:nvPicPr>
        <p:blipFill>
          <a:blip r:embed="rId3">
            <a:alphaModFix/>
          </a:blip>
          <a:stretch>
            <a:fillRect/>
          </a:stretch>
        </p:blipFill>
        <p:spPr>
          <a:xfrm>
            <a:off x="1745793" y="3447475"/>
            <a:ext cx="726026" cy="470101"/>
          </a:xfrm>
          <a:prstGeom prst="rect">
            <a:avLst/>
          </a:prstGeom>
          <a:noFill/>
          <a:ln>
            <a:noFill/>
          </a:ln>
        </p:spPr>
      </p:pic>
      <p:sp>
        <p:nvSpPr>
          <p:cNvPr id="320" name="Google Shape;320;p24"/>
          <p:cNvSpPr txBox="1"/>
          <p:nvPr>
            <p:ph idx="4294967295" type="body"/>
          </p:nvPr>
        </p:nvSpPr>
        <p:spPr>
          <a:xfrm>
            <a:off x="3529062" y="1676666"/>
            <a:ext cx="2085900" cy="351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700" u="sng">
                <a:latin typeface="Inria Sans"/>
                <a:ea typeface="Inria Sans"/>
                <a:cs typeface="Inria Sans"/>
                <a:sym typeface="Inria Sans"/>
              </a:rPr>
              <a:t>Mid to Late 2000s</a:t>
            </a:r>
            <a:endParaRPr sz="1100" u="sng"/>
          </a:p>
        </p:txBody>
      </p:sp>
      <p:sp>
        <p:nvSpPr>
          <p:cNvPr id="321" name="Google Shape;321;p24"/>
          <p:cNvSpPr/>
          <p:nvPr/>
        </p:nvSpPr>
        <p:spPr>
          <a:xfrm>
            <a:off x="798225" y="2775475"/>
            <a:ext cx="1793700" cy="12684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3675150" y="2775475"/>
            <a:ext cx="1793700" cy="12684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4"/>
          <p:cNvPicPr preferRelativeResize="0"/>
          <p:nvPr/>
        </p:nvPicPr>
        <p:blipFill>
          <a:blip r:embed="rId4">
            <a:alphaModFix/>
          </a:blip>
          <a:stretch>
            <a:fillRect/>
          </a:stretch>
        </p:blipFill>
        <p:spPr>
          <a:xfrm>
            <a:off x="4208998" y="4122375"/>
            <a:ext cx="726024" cy="434401"/>
          </a:xfrm>
          <a:prstGeom prst="rect">
            <a:avLst/>
          </a:prstGeom>
          <a:noFill/>
          <a:ln>
            <a:noFill/>
          </a:ln>
        </p:spPr>
      </p:pic>
      <p:pic>
        <p:nvPicPr>
          <p:cNvPr id="324" name="Google Shape;324;p24"/>
          <p:cNvPicPr preferRelativeResize="0"/>
          <p:nvPr/>
        </p:nvPicPr>
        <p:blipFill>
          <a:blip r:embed="rId5">
            <a:alphaModFix/>
          </a:blip>
          <a:stretch>
            <a:fillRect/>
          </a:stretch>
        </p:blipFill>
        <p:spPr>
          <a:xfrm>
            <a:off x="4234038" y="2941104"/>
            <a:ext cx="726025" cy="837721"/>
          </a:xfrm>
          <a:prstGeom prst="rect">
            <a:avLst/>
          </a:prstGeom>
          <a:noFill/>
          <a:ln>
            <a:noFill/>
          </a:ln>
        </p:spPr>
      </p:pic>
      <p:sp>
        <p:nvSpPr>
          <p:cNvPr id="325" name="Google Shape;325;p24"/>
          <p:cNvSpPr/>
          <p:nvPr/>
        </p:nvSpPr>
        <p:spPr>
          <a:xfrm>
            <a:off x="6388313" y="2785375"/>
            <a:ext cx="1793700" cy="12684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24"/>
          <p:cNvPicPr preferRelativeResize="0"/>
          <p:nvPr/>
        </p:nvPicPr>
        <p:blipFill>
          <a:blip r:embed="rId4">
            <a:alphaModFix/>
          </a:blip>
          <a:stretch>
            <a:fillRect/>
          </a:stretch>
        </p:blipFill>
        <p:spPr>
          <a:xfrm>
            <a:off x="6922173" y="4142195"/>
            <a:ext cx="726024" cy="434401"/>
          </a:xfrm>
          <a:prstGeom prst="rect">
            <a:avLst/>
          </a:prstGeom>
          <a:noFill/>
          <a:ln>
            <a:noFill/>
          </a:ln>
        </p:spPr>
      </p:pic>
      <p:pic>
        <p:nvPicPr>
          <p:cNvPr id="327" name="Google Shape;327;p24"/>
          <p:cNvPicPr preferRelativeResize="0"/>
          <p:nvPr/>
        </p:nvPicPr>
        <p:blipFill>
          <a:blip r:embed="rId6">
            <a:alphaModFix/>
          </a:blip>
          <a:stretch>
            <a:fillRect/>
          </a:stretch>
        </p:blipFill>
        <p:spPr>
          <a:xfrm>
            <a:off x="6884161" y="3000727"/>
            <a:ext cx="802064" cy="837726"/>
          </a:xfrm>
          <a:prstGeom prst="rect">
            <a:avLst/>
          </a:prstGeom>
          <a:noFill/>
          <a:ln>
            <a:noFill/>
          </a:ln>
        </p:spPr>
      </p:pic>
      <p:sp>
        <p:nvSpPr>
          <p:cNvPr id="328" name="Google Shape;328;p24"/>
          <p:cNvSpPr txBox="1"/>
          <p:nvPr>
            <p:ph idx="4294967295" type="body"/>
          </p:nvPr>
        </p:nvSpPr>
        <p:spPr>
          <a:xfrm>
            <a:off x="6242249" y="1676679"/>
            <a:ext cx="2085900" cy="351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700" u="sng">
                <a:latin typeface="Inria Sans"/>
                <a:ea typeface="Inria Sans"/>
                <a:cs typeface="Inria Sans"/>
                <a:sym typeface="Inria Sans"/>
              </a:rPr>
              <a:t>2014+</a:t>
            </a:r>
            <a:endParaRPr sz="1100"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23"/>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Good to Knows - Lambda Layers and   </a:t>
            </a:r>
            <a:endParaRPr sz="3300"/>
          </a:p>
          <a:p>
            <a:pPr indent="0" lvl="0" marL="0" rtl="0" algn="l">
              <a:spcBef>
                <a:spcPts val="0"/>
              </a:spcBef>
              <a:spcAft>
                <a:spcPts val="0"/>
              </a:spcAft>
              <a:buNone/>
            </a:pPr>
            <a:r>
              <a:rPr lang="en" sz="3300"/>
              <a:t>                                Filesystem </a:t>
            </a:r>
            <a:endParaRPr i="1" sz="2000"/>
          </a:p>
        </p:txBody>
      </p:sp>
      <p:pic>
        <p:nvPicPr>
          <p:cNvPr id="1393" name="Google Shape;1393;p123"/>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24"/>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Lambda Layers</a:t>
            </a:r>
            <a:endParaRPr/>
          </a:p>
        </p:txBody>
      </p:sp>
      <p:sp>
        <p:nvSpPr>
          <p:cNvPr id="1399" name="Google Shape;1399;p124"/>
          <p:cNvSpPr txBox="1"/>
          <p:nvPr>
            <p:ph idx="1" type="body"/>
          </p:nvPr>
        </p:nvSpPr>
        <p:spPr>
          <a:xfrm>
            <a:off x="1207850" y="1430149"/>
            <a:ext cx="6728400" cy="4647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Allows you to easily add external libraries, data, config files to your function</a:t>
            </a:r>
            <a:endParaRPr/>
          </a:p>
        </p:txBody>
      </p:sp>
      <p:sp>
        <p:nvSpPr>
          <p:cNvPr id="1400" name="Google Shape;1400;p12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01" name="Google Shape;1401;p124"/>
          <p:cNvSpPr txBox="1"/>
          <p:nvPr>
            <p:ph idx="1" type="body"/>
          </p:nvPr>
        </p:nvSpPr>
        <p:spPr>
          <a:xfrm>
            <a:off x="1207850" y="2784575"/>
            <a:ext cx="6728400" cy="774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Only usable when uploading your function code as a .zip, and only 5 per function</a:t>
            </a:r>
            <a:endParaRPr/>
          </a:p>
        </p:txBody>
      </p:sp>
      <p:sp>
        <p:nvSpPr>
          <p:cNvPr id="1402" name="Google Shape;1402;p124"/>
          <p:cNvSpPr txBox="1"/>
          <p:nvPr>
            <p:ph idx="1" type="body"/>
          </p:nvPr>
        </p:nvSpPr>
        <p:spPr>
          <a:xfrm>
            <a:off x="1207850" y="2268349"/>
            <a:ext cx="6728400" cy="4647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Zip the package contents and upload via console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25"/>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Lambda Filesystem</a:t>
            </a:r>
            <a:endParaRPr/>
          </a:p>
        </p:txBody>
      </p:sp>
      <p:sp>
        <p:nvSpPr>
          <p:cNvPr id="1408" name="Google Shape;1408;p125"/>
          <p:cNvSpPr txBox="1"/>
          <p:nvPr>
            <p:ph idx="1" type="body"/>
          </p:nvPr>
        </p:nvSpPr>
        <p:spPr>
          <a:xfrm>
            <a:off x="1207850" y="1430148"/>
            <a:ext cx="6728400" cy="903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You can mount an Elastic File System volume to make its contents accessible to your function</a:t>
            </a:r>
            <a:endParaRPr/>
          </a:p>
          <a:p>
            <a:pPr indent="0" lvl="0" marL="0" rtl="0" algn="l">
              <a:spcBef>
                <a:spcPts val="600"/>
              </a:spcBef>
              <a:spcAft>
                <a:spcPts val="600"/>
              </a:spcAft>
              <a:buNone/>
            </a:pPr>
            <a:r>
              <a:t/>
            </a:r>
            <a:endParaRPr/>
          </a:p>
        </p:txBody>
      </p:sp>
      <p:sp>
        <p:nvSpPr>
          <p:cNvPr id="1409" name="Google Shape;1409;p12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1000"/>
                                        <p:tgtEl>
                                          <p:spTgt spid="1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26"/>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Good to Knows - Lambda &amp; Docker</a:t>
            </a:r>
            <a:endParaRPr i="1" sz="2000"/>
          </a:p>
        </p:txBody>
      </p:sp>
      <p:pic>
        <p:nvPicPr>
          <p:cNvPr id="1415" name="Google Shape;1415;p126"/>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27"/>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Lambda and Docker</a:t>
            </a:r>
            <a:endParaRPr/>
          </a:p>
        </p:txBody>
      </p:sp>
      <p:sp>
        <p:nvSpPr>
          <p:cNvPr id="1421" name="Google Shape;1421;p127"/>
          <p:cNvSpPr txBox="1"/>
          <p:nvPr>
            <p:ph idx="1" type="body"/>
          </p:nvPr>
        </p:nvSpPr>
        <p:spPr>
          <a:xfrm>
            <a:off x="1207850" y="1430148"/>
            <a:ext cx="6728400" cy="903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As of December 2020, you can deploy your functions using a Docker image</a:t>
            </a:r>
            <a:endParaRPr/>
          </a:p>
          <a:p>
            <a:pPr indent="0" lvl="0" marL="0" rtl="0" algn="l">
              <a:spcBef>
                <a:spcPts val="600"/>
              </a:spcBef>
              <a:spcAft>
                <a:spcPts val="600"/>
              </a:spcAft>
              <a:buNone/>
            </a:pPr>
            <a:r>
              <a:t/>
            </a:r>
            <a:endParaRPr/>
          </a:p>
        </p:txBody>
      </p:sp>
      <p:sp>
        <p:nvSpPr>
          <p:cNvPr id="1422" name="Google Shape;1422;p12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23" name="Google Shape;1423;p127"/>
          <p:cNvSpPr txBox="1"/>
          <p:nvPr>
            <p:ph idx="1" type="body"/>
          </p:nvPr>
        </p:nvSpPr>
        <p:spPr>
          <a:xfrm>
            <a:off x="1207850" y="2268350"/>
            <a:ext cx="6728400" cy="5475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10GB size limit</a:t>
            </a:r>
            <a:endParaRPr/>
          </a:p>
          <a:p>
            <a:pPr indent="0" lvl="0" marL="0" rtl="0" algn="l">
              <a:spcBef>
                <a:spcPts val="600"/>
              </a:spcBef>
              <a:spcAft>
                <a:spcPts val="600"/>
              </a:spcAft>
              <a:buNone/>
            </a:pPr>
            <a:r>
              <a:t/>
            </a:r>
            <a:endParaRPr/>
          </a:p>
        </p:txBody>
      </p:sp>
      <p:sp>
        <p:nvSpPr>
          <p:cNvPr id="1424" name="Google Shape;1424;p127"/>
          <p:cNvSpPr txBox="1"/>
          <p:nvPr>
            <p:ph idx="1" type="body"/>
          </p:nvPr>
        </p:nvSpPr>
        <p:spPr>
          <a:xfrm>
            <a:off x="1207850" y="2725550"/>
            <a:ext cx="6728400" cy="5475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Base images are provided</a:t>
            </a:r>
            <a:endParaRPr/>
          </a:p>
          <a:p>
            <a:pPr indent="0" lvl="0" marL="0" rtl="0" algn="l">
              <a:spcBef>
                <a:spcPts val="600"/>
              </a:spcBef>
              <a:spcAft>
                <a:spcPts val="600"/>
              </a:spcAft>
              <a:buNone/>
            </a:pPr>
            <a:r>
              <a:t/>
            </a:r>
            <a:endParaRPr/>
          </a:p>
        </p:txBody>
      </p:sp>
      <p:pic>
        <p:nvPicPr>
          <p:cNvPr id="1425" name="Google Shape;1425;p127"/>
          <p:cNvPicPr preferRelativeResize="0"/>
          <p:nvPr/>
        </p:nvPicPr>
        <p:blipFill>
          <a:blip r:embed="rId3">
            <a:alphaModFix/>
          </a:blip>
          <a:stretch>
            <a:fillRect/>
          </a:stretch>
        </p:blipFill>
        <p:spPr>
          <a:xfrm>
            <a:off x="6352424" y="3665158"/>
            <a:ext cx="681001" cy="711279"/>
          </a:xfrm>
          <a:prstGeom prst="rect">
            <a:avLst/>
          </a:prstGeom>
          <a:noFill/>
          <a:ln>
            <a:noFill/>
          </a:ln>
        </p:spPr>
      </p:pic>
      <p:sp>
        <p:nvSpPr>
          <p:cNvPr id="1426" name="Google Shape;1426;p127"/>
          <p:cNvSpPr/>
          <p:nvPr/>
        </p:nvSpPr>
        <p:spPr>
          <a:xfrm rot="-12819">
            <a:off x="2743356" y="3944152"/>
            <a:ext cx="885006"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27"/>
          <p:cNvSpPr/>
          <p:nvPr/>
        </p:nvSpPr>
        <p:spPr>
          <a:xfrm>
            <a:off x="3766550" y="3466988"/>
            <a:ext cx="1315800" cy="11076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8" name="Google Shape;1428;p127"/>
          <p:cNvPicPr preferRelativeResize="0"/>
          <p:nvPr/>
        </p:nvPicPr>
        <p:blipFill>
          <a:blip r:embed="rId4">
            <a:alphaModFix/>
          </a:blip>
          <a:stretch>
            <a:fillRect/>
          </a:stretch>
        </p:blipFill>
        <p:spPr>
          <a:xfrm>
            <a:off x="1683984" y="3665150"/>
            <a:ext cx="992041" cy="711275"/>
          </a:xfrm>
          <a:prstGeom prst="rect">
            <a:avLst/>
          </a:prstGeom>
          <a:noFill/>
          <a:ln>
            <a:noFill/>
          </a:ln>
        </p:spPr>
      </p:pic>
      <p:sp>
        <p:nvSpPr>
          <p:cNvPr id="1429" name="Google Shape;1429;p127"/>
          <p:cNvSpPr/>
          <p:nvPr/>
        </p:nvSpPr>
        <p:spPr>
          <a:xfrm rot="-12819">
            <a:off x="5307856" y="3944152"/>
            <a:ext cx="885006"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27"/>
          <p:cNvSpPr txBox="1"/>
          <p:nvPr>
            <p:ph type="title"/>
          </p:nvPr>
        </p:nvSpPr>
        <p:spPr>
          <a:xfrm>
            <a:off x="3995819" y="3843937"/>
            <a:ext cx="807900" cy="3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ECR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1000"/>
                                        <p:tgtEl>
                                          <p:spTgt spid="1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par>
                                <p:cTn fill="hold" nodeType="with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par>
                                <p:cTn fill="hold" nodeType="with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28"/>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100"/>
              <a:t>Good to Knows - Continuous Deployment    </a:t>
            </a:r>
            <a:endParaRPr i="1" sz="1800"/>
          </a:p>
        </p:txBody>
      </p:sp>
      <p:pic>
        <p:nvPicPr>
          <p:cNvPr id="1436" name="Google Shape;1436;p128"/>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29"/>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Lambda CI / CD</a:t>
            </a:r>
            <a:endParaRPr/>
          </a:p>
        </p:txBody>
      </p:sp>
      <p:sp>
        <p:nvSpPr>
          <p:cNvPr id="1442" name="Google Shape;1442;p129"/>
          <p:cNvSpPr txBox="1"/>
          <p:nvPr>
            <p:ph idx="1" type="body"/>
          </p:nvPr>
        </p:nvSpPr>
        <p:spPr>
          <a:xfrm>
            <a:off x="1207850" y="1430148"/>
            <a:ext cx="6728400" cy="903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For larger projects, you may want to consider </a:t>
            </a:r>
            <a:endParaRPr/>
          </a:p>
          <a:p>
            <a:pPr indent="0" lvl="0" marL="457200" rtl="0" algn="l">
              <a:spcBef>
                <a:spcPts val="600"/>
              </a:spcBef>
              <a:spcAft>
                <a:spcPts val="0"/>
              </a:spcAft>
              <a:buNone/>
            </a:pPr>
            <a:r>
              <a:rPr lang="en"/>
              <a:t>CI / CD pipelines</a:t>
            </a:r>
            <a:endParaRPr/>
          </a:p>
          <a:p>
            <a:pPr indent="0" lvl="0" marL="0" rtl="0" algn="l">
              <a:spcBef>
                <a:spcPts val="600"/>
              </a:spcBef>
              <a:spcAft>
                <a:spcPts val="600"/>
              </a:spcAft>
              <a:buNone/>
            </a:pPr>
            <a:r>
              <a:t/>
            </a:r>
            <a:endParaRPr/>
          </a:p>
        </p:txBody>
      </p:sp>
      <p:sp>
        <p:nvSpPr>
          <p:cNvPr id="1443" name="Google Shape;1443;p12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44" name="Google Shape;1444;p129"/>
          <p:cNvSpPr txBox="1"/>
          <p:nvPr>
            <p:ph idx="1" type="body"/>
          </p:nvPr>
        </p:nvSpPr>
        <p:spPr>
          <a:xfrm>
            <a:off x="1207850" y="2344550"/>
            <a:ext cx="6728400" cy="774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Integrate with Github/CodeCommit and Codebuild for an automatic build system</a:t>
            </a:r>
            <a:endParaRPr/>
          </a:p>
          <a:p>
            <a:pPr indent="0" lvl="0" marL="0" rtl="0" algn="l">
              <a:spcBef>
                <a:spcPts val="600"/>
              </a:spcBef>
              <a:spcAft>
                <a:spcPts val="600"/>
              </a:spcAft>
              <a:buNone/>
            </a:pPr>
            <a:r>
              <a:t/>
            </a:r>
            <a:endParaRPr/>
          </a:p>
        </p:txBody>
      </p:sp>
      <p:sp>
        <p:nvSpPr>
          <p:cNvPr id="1445" name="Google Shape;1445;p129"/>
          <p:cNvSpPr txBox="1"/>
          <p:nvPr>
            <p:ph idx="1" type="body"/>
          </p:nvPr>
        </p:nvSpPr>
        <p:spPr>
          <a:xfrm>
            <a:off x="1207850" y="3258950"/>
            <a:ext cx="6728400" cy="774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Leverage CodePipeline to orchestrate the changes and update your function</a:t>
            </a:r>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1000"/>
                                        <p:tgtEl>
                                          <p:spTgt spid="1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1000"/>
                                        <p:tgtEl>
                                          <p:spTgt spid="1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30"/>
          <p:cNvSpPr/>
          <p:nvPr/>
        </p:nvSpPr>
        <p:spPr>
          <a:xfrm>
            <a:off x="2848500" y="1381025"/>
            <a:ext cx="4852200" cy="13401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3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52" name="Google Shape;1452;p130"/>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Example CI/CD Pipeline</a:t>
            </a:r>
            <a:endParaRPr/>
          </a:p>
        </p:txBody>
      </p:sp>
      <p:pic>
        <p:nvPicPr>
          <p:cNvPr id="1453" name="Google Shape;1453;p130"/>
          <p:cNvPicPr preferRelativeResize="0"/>
          <p:nvPr/>
        </p:nvPicPr>
        <p:blipFill rotWithShape="1">
          <a:blip r:embed="rId3">
            <a:alphaModFix/>
          </a:blip>
          <a:srcRect b="0" l="0" r="0" t="0"/>
          <a:stretch/>
        </p:blipFill>
        <p:spPr>
          <a:xfrm>
            <a:off x="4850088" y="3005888"/>
            <a:ext cx="762000" cy="762000"/>
          </a:xfrm>
          <a:prstGeom prst="rect">
            <a:avLst/>
          </a:prstGeom>
          <a:noFill/>
          <a:ln>
            <a:noFill/>
          </a:ln>
        </p:spPr>
      </p:pic>
      <p:sp>
        <p:nvSpPr>
          <p:cNvPr id="1454" name="Google Shape;1454;p130"/>
          <p:cNvSpPr txBox="1"/>
          <p:nvPr/>
        </p:nvSpPr>
        <p:spPr>
          <a:xfrm>
            <a:off x="4110313" y="3769475"/>
            <a:ext cx="22431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AWS CodePipeline</a:t>
            </a:r>
            <a:endParaRPr>
              <a:solidFill>
                <a:schemeClr val="dk1"/>
              </a:solidFill>
            </a:endParaRPr>
          </a:p>
        </p:txBody>
      </p:sp>
      <p:pic>
        <p:nvPicPr>
          <p:cNvPr id="1455" name="Google Shape;1455;p130"/>
          <p:cNvPicPr preferRelativeResize="0"/>
          <p:nvPr/>
        </p:nvPicPr>
        <p:blipFill rotWithShape="1">
          <a:blip r:embed="rId4">
            <a:alphaModFix/>
          </a:blip>
          <a:srcRect b="0" l="0" r="0" t="0"/>
          <a:stretch/>
        </p:blipFill>
        <p:spPr>
          <a:xfrm>
            <a:off x="3040075" y="1479588"/>
            <a:ext cx="762000" cy="762000"/>
          </a:xfrm>
          <a:prstGeom prst="rect">
            <a:avLst/>
          </a:prstGeom>
          <a:noFill/>
          <a:ln>
            <a:noFill/>
          </a:ln>
        </p:spPr>
      </p:pic>
      <p:sp>
        <p:nvSpPr>
          <p:cNvPr id="1456" name="Google Shape;1456;p130"/>
          <p:cNvSpPr txBox="1"/>
          <p:nvPr/>
        </p:nvSpPr>
        <p:spPr>
          <a:xfrm>
            <a:off x="2282838" y="2241588"/>
            <a:ext cx="22923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AWS CodeBuild</a:t>
            </a:r>
            <a:endParaRPr>
              <a:solidFill>
                <a:schemeClr val="dk1"/>
              </a:solidFill>
            </a:endParaRPr>
          </a:p>
        </p:txBody>
      </p:sp>
      <p:pic>
        <p:nvPicPr>
          <p:cNvPr id="1457" name="Google Shape;1457;p130"/>
          <p:cNvPicPr preferRelativeResize="0"/>
          <p:nvPr/>
        </p:nvPicPr>
        <p:blipFill>
          <a:blip r:embed="rId5">
            <a:alphaModFix/>
          </a:blip>
          <a:stretch>
            <a:fillRect/>
          </a:stretch>
        </p:blipFill>
        <p:spPr>
          <a:xfrm>
            <a:off x="909900" y="1614760"/>
            <a:ext cx="1161175" cy="653175"/>
          </a:xfrm>
          <a:prstGeom prst="rect">
            <a:avLst/>
          </a:prstGeom>
          <a:noFill/>
          <a:ln>
            <a:noFill/>
          </a:ln>
        </p:spPr>
      </p:pic>
      <p:pic>
        <p:nvPicPr>
          <p:cNvPr id="1458" name="Google Shape;1458;p130"/>
          <p:cNvPicPr preferRelativeResize="0"/>
          <p:nvPr/>
        </p:nvPicPr>
        <p:blipFill rotWithShape="1">
          <a:blip r:embed="rId6">
            <a:alphaModFix/>
          </a:blip>
          <a:srcRect b="0" l="0" r="0" t="0"/>
          <a:stretch/>
        </p:blipFill>
        <p:spPr>
          <a:xfrm>
            <a:off x="1255538" y="2460076"/>
            <a:ext cx="469900" cy="469900"/>
          </a:xfrm>
          <a:prstGeom prst="rect">
            <a:avLst/>
          </a:prstGeom>
          <a:noFill/>
          <a:ln>
            <a:noFill/>
          </a:ln>
        </p:spPr>
      </p:pic>
      <p:sp>
        <p:nvSpPr>
          <p:cNvPr id="1459" name="Google Shape;1459;p130"/>
          <p:cNvSpPr txBox="1"/>
          <p:nvPr/>
        </p:nvSpPr>
        <p:spPr>
          <a:xfrm>
            <a:off x="1048002" y="2929975"/>
            <a:ext cx="8850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buildspec.yml</a:t>
            </a:r>
            <a:endParaRPr b="1" sz="900">
              <a:solidFill>
                <a:schemeClr val="dk1"/>
              </a:solidFill>
              <a:latin typeface="Inria Sans"/>
              <a:ea typeface="Inria Sans"/>
              <a:cs typeface="Inria Sans"/>
              <a:sym typeface="Inria Sans"/>
            </a:endParaRPr>
          </a:p>
        </p:txBody>
      </p:sp>
      <p:sp>
        <p:nvSpPr>
          <p:cNvPr id="1460" name="Google Shape;1460;p130"/>
          <p:cNvSpPr txBox="1"/>
          <p:nvPr/>
        </p:nvSpPr>
        <p:spPr>
          <a:xfrm>
            <a:off x="4085713" y="2241588"/>
            <a:ext cx="22923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chemeClr val="dk1"/>
                </a:solidFill>
              </a:rPr>
              <a:t>AWS CloudFormation</a:t>
            </a:r>
            <a:endParaRPr>
              <a:solidFill>
                <a:schemeClr val="dk1"/>
              </a:solidFill>
            </a:endParaRPr>
          </a:p>
        </p:txBody>
      </p:sp>
      <p:sp>
        <p:nvSpPr>
          <p:cNvPr id="1461" name="Google Shape;1461;p130"/>
          <p:cNvSpPr/>
          <p:nvPr/>
        </p:nvSpPr>
        <p:spPr>
          <a:xfrm rot="-12819">
            <a:off x="1933006" y="1873077"/>
            <a:ext cx="885006"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2" name="Google Shape;1462;p130"/>
          <p:cNvPicPr preferRelativeResize="0"/>
          <p:nvPr/>
        </p:nvPicPr>
        <p:blipFill rotWithShape="1">
          <a:blip r:embed="rId7">
            <a:alphaModFix/>
          </a:blip>
          <a:srcRect b="0" l="0" r="0" t="0"/>
          <a:stretch/>
        </p:blipFill>
        <p:spPr>
          <a:xfrm>
            <a:off x="4850875" y="1479600"/>
            <a:ext cx="762000" cy="762000"/>
          </a:xfrm>
          <a:prstGeom prst="rect">
            <a:avLst/>
          </a:prstGeom>
          <a:noFill/>
          <a:ln>
            <a:noFill/>
          </a:ln>
        </p:spPr>
      </p:pic>
      <p:sp>
        <p:nvSpPr>
          <p:cNvPr id="1463" name="Google Shape;1463;p130"/>
          <p:cNvSpPr/>
          <p:nvPr/>
        </p:nvSpPr>
        <p:spPr>
          <a:xfrm rot="-12819">
            <a:off x="3898356" y="1864690"/>
            <a:ext cx="885006"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4" name="Google Shape;1464;p130"/>
          <p:cNvPicPr preferRelativeResize="0"/>
          <p:nvPr/>
        </p:nvPicPr>
        <p:blipFill rotWithShape="1">
          <a:blip r:embed="rId8">
            <a:alphaModFix/>
          </a:blip>
          <a:srcRect b="0" l="0" r="0" t="0"/>
          <a:stretch/>
        </p:blipFill>
        <p:spPr>
          <a:xfrm>
            <a:off x="6843775" y="1465550"/>
            <a:ext cx="762000" cy="762000"/>
          </a:xfrm>
          <a:prstGeom prst="rect">
            <a:avLst/>
          </a:prstGeom>
          <a:noFill/>
          <a:ln>
            <a:noFill/>
          </a:ln>
        </p:spPr>
      </p:pic>
      <p:sp>
        <p:nvSpPr>
          <p:cNvPr id="1465" name="Google Shape;1465;p130"/>
          <p:cNvSpPr/>
          <p:nvPr/>
        </p:nvSpPr>
        <p:spPr>
          <a:xfrm rot="-12819">
            <a:off x="5785831" y="1873065"/>
            <a:ext cx="885006"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30"/>
          <p:cNvSpPr txBox="1"/>
          <p:nvPr/>
        </p:nvSpPr>
        <p:spPr>
          <a:xfrm>
            <a:off x="6022513" y="2241588"/>
            <a:ext cx="22923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chemeClr val="dk1"/>
                </a:solidFill>
              </a:rPr>
              <a:t>AWS Lambda</a:t>
            </a:r>
            <a:endParaRPr>
              <a:solidFill>
                <a:schemeClr val="dk1"/>
              </a:solidFill>
            </a:endParaRPr>
          </a:p>
        </p:txBody>
      </p:sp>
      <p:pic>
        <p:nvPicPr>
          <p:cNvPr id="1467" name="Google Shape;1467;p130"/>
          <p:cNvPicPr preferRelativeResize="0"/>
          <p:nvPr/>
        </p:nvPicPr>
        <p:blipFill rotWithShape="1">
          <a:blip r:embed="rId9">
            <a:alphaModFix/>
          </a:blip>
          <a:srcRect b="0" l="0" r="0" t="0"/>
          <a:stretch/>
        </p:blipFill>
        <p:spPr>
          <a:xfrm>
            <a:off x="2657088" y="3666038"/>
            <a:ext cx="762000" cy="762000"/>
          </a:xfrm>
          <a:prstGeom prst="rect">
            <a:avLst/>
          </a:prstGeom>
          <a:noFill/>
          <a:ln>
            <a:noFill/>
          </a:ln>
        </p:spPr>
      </p:pic>
      <p:sp>
        <p:nvSpPr>
          <p:cNvPr id="1468" name="Google Shape;1468;p130"/>
          <p:cNvSpPr txBox="1"/>
          <p:nvPr/>
        </p:nvSpPr>
        <p:spPr>
          <a:xfrm>
            <a:off x="1899850" y="4429625"/>
            <a:ext cx="22923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chemeClr val="dk1"/>
                </a:solidFill>
              </a:rPr>
              <a:t>AWS CDK</a:t>
            </a:r>
            <a:endParaRPr>
              <a:solidFill>
                <a:schemeClr val="dk1"/>
              </a:solidFill>
            </a:endParaRPr>
          </a:p>
        </p:txBody>
      </p:sp>
      <p:pic>
        <p:nvPicPr>
          <p:cNvPr id="1469" name="Google Shape;1469;p130"/>
          <p:cNvPicPr preferRelativeResize="0"/>
          <p:nvPr/>
        </p:nvPicPr>
        <p:blipFill>
          <a:blip r:embed="rId10">
            <a:alphaModFix/>
          </a:blip>
          <a:stretch>
            <a:fillRect/>
          </a:stretch>
        </p:blipFill>
        <p:spPr>
          <a:xfrm>
            <a:off x="574788" y="3460275"/>
            <a:ext cx="1768400" cy="969355"/>
          </a:xfrm>
          <a:prstGeom prst="rect">
            <a:avLst/>
          </a:prstGeom>
          <a:noFill/>
          <a:ln>
            <a:noFill/>
          </a:ln>
        </p:spPr>
      </p:pic>
      <p:sp>
        <p:nvSpPr>
          <p:cNvPr id="1470" name="Google Shape;1470;p130"/>
          <p:cNvSpPr txBox="1"/>
          <p:nvPr/>
        </p:nvSpPr>
        <p:spPr>
          <a:xfrm>
            <a:off x="312831" y="4429625"/>
            <a:ext cx="22923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chemeClr val="dk1"/>
                </a:solidFill>
              </a:rPr>
              <a:t>AWS SAM</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gtEl>
                                        <p:attrNameLst>
                                          <p:attrName>style.visibility</p:attrName>
                                        </p:attrNameLst>
                                      </p:cBhvr>
                                      <p:to>
                                        <p:strVal val="visible"/>
                                      </p:to>
                                    </p:set>
                                    <p:animEffect filter="fade" transition="in">
                                      <p:cBhvr>
                                        <p:cTn dur="1000"/>
                                        <p:tgtEl>
                                          <p:spTgt spid="1457"/>
                                        </p:tgtEl>
                                      </p:cBhvr>
                                    </p:animEffect>
                                  </p:childTnLst>
                                </p:cTn>
                              </p:par>
                              <p:par>
                                <p:cTn fill="hold" nodeType="withEffect" presetClass="entr" presetID="10" presetSubtype="0">
                                  <p:stCondLst>
                                    <p:cond delay="0"/>
                                  </p:stCondLst>
                                  <p:childTnLst>
                                    <p:set>
                                      <p:cBhvr>
                                        <p:cTn dur="1" fill="hold">
                                          <p:stCondLst>
                                            <p:cond delay="0"/>
                                          </p:stCondLst>
                                        </p:cTn>
                                        <p:tgtEl>
                                          <p:spTgt spid="1458"/>
                                        </p:tgtEl>
                                        <p:attrNameLst>
                                          <p:attrName>style.visibility</p:attrName>
                                        </p:attrNameLst>
                                      </p:cBhvr>
                                      <p:to>
                                        <p:strVal val="visible"/>
                                      </p:to>
                                    </p:set>
                                    <p:animEffect filter="fade" transition="in">
                                      <p:cBhvr>
                                        <p:cTn dur="1000"/>
                                        <p:tgtEl>
                                          <p:spTgt spid="1458"/>
                                        </p:tgtEl>
                                      </p:cBhvr>
                                    </p:animEffect>
                                  </p:childTnLst>
                                </p:cTn>
                              </p:par>
                              <p:par>
                                <p:cTn fill="hold" nodeType="with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1000"/>
                                        <p:tgtEl>
                                          <p:spTgt spid="1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par>
                                <p:cTn fill="hold" nodeType="with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1000"/>
                                        <p:tgtEl>
                                          <p:spTgt spid="1456"/>
                                        </p:tgtEl>
                                      </p:cBhvr>
                                    </p:animEffect>
                                  </p:childTnLst>
                                </p:cTn>
                              </p:par>
                              <p:par>
                                <p:cTn fill="hold" nodeType="with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1000"/>
                                        <p:tgtEl>
                                          <p:spTgt spid="1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1000"/>
                                        <p:tgtEl>
                                          <p:spTgt spid="1462"/>
                                        </p:tgtEl>
                                      </p:cBhvr>
                                    </p:animEffect>
                                  </p:childTnLst>
                                </p:cTn>
                              </p:par>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par>
                                <p:cTn fill="hold" nodeType="with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par>
                                <p:cTn fill="hold" nodeType="with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1000"/>
                                        <p:tgtEl>
                                          <p:spTgt spid="1450"/>
                                        </p:tgtEl>
                                      </p:cBhvr>
                                    </p:animEffect>
                                  </p:childTnLst>
                                </p:cTn>
                              </p:par>
                              <p:par>
                                <p:cTn fill="hold" nodeType="with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par>
                                <p:cTn fill="hold" nodeType="with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1000"/>
                                        <p:tgtEl>
                                          <p:spTgt spid="1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par>
                                <p:cTn fill="hold" nodeType="with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par>
                                <p:cTn fill="hold" nodeType="with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31"/>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100"/>
              <a:t>Practical Content</a:t>
            </a:r>
            <a:r>
              <a:rPr lang="en" sz="3100"/>
              <a:t> - Overview</a:t>
            </a:r>
            <a:endParaRPr i="1" sz="1800"/>
          </a:p>
        </p:txBody>
      </p:sp>
      <p:pic>
        <p:nvPicPr>
          <p:cNvPr id="1476" name="Google Shape;1476;p131"/>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32"/>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What’s Next?</a:t>
            </a:r>
            <a:endParaRPr/>
          </a:p>
        </p:txBody>
      </p:sp>
      <p:sp>
        <p:nvSpPr>
          <p:cNvPr id="1482" name="Google Shape;1482;p132"/>
          <p:cNvSpPr txBox="1"/>
          <p:nvPr>
            <p:ph idx="1" type="body"/>
          </p:nvPr>
        </p:nvSpPr>
        <p:spPr>
          <a:xfrm>
            <a:off x="1207850" y="1430149"/>
            <a:ext cx="6728400" cy="478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Pre-requisites: AWS CLI, CDK, PIP</a:t>
            </a:r>
            <a:endParaRPr/>
          </a:p>
          <a:p>
            <a:pPr indent="0" lvl="0" marL="0" rtl="0" algn="l">
              <a:spcBef>
                <a:spcPts val="600"/>
              </a:spcBef>
              <a:spcAft>
                <a:spcPts val="600"/>
              </a:spcAft>
              <a:buNone/>
            </a:pPr>
            <a:r>
              <a:t/>
            </a:r>
            <a:endParaRPr/>
          </a:p>
        </p:txBody>
      </p:sp>
      <p:sp>
        <p:nvSpPr>
          <p:cNvPr id="1483" name="Google Shape;1483;p13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84" name="Google Shape;1484;p132"/>
          <p:cNvSpPr txBox="1"/>
          <p:nvPr>
            <p:ph idx="1" type="body"/>
          </p:nvPr>
        </p:nvSpPr>
        <p:spPr>
          <a:xfrm>
            <a:off x="1207850" y="2039750"/>
            <a:ext cx="6728400" cy="478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Inria Sans"/>
              <a:buChar char="⬥"/>
            </a:pPr>
            <a:r>
              <a:rPr b="1" lang="en">
                <a:latin typeface="Inria Sans"/>
                <a:ea typeface="Inria Sans"/>
                <a:cs typeface="Inria Sans"/>
                <a:sym typeface="Inria Sans"/>
              </a:rPr>
              <a:t>Console:</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1485" name="Google Shape;1485;p132"/>
          <p:cNvSpPr txBox="1"/>
          <p:nvPr>
            <p:ph idx="1" type="body"/>
          </p:nvPr>
        </p:nvSpPr>
        <p:spPr>
          <a:xfrm>
            <a:off x="2030825" y="2472825"/>
            <a:ext cx="6728400" cy="478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Cloudwatch Event + Lambda</a:t>
            </a:r>
            <a:endParaRPr/>
          </a:p>
          <a:p>
            <a:pPr indent="0" lvl="0" marL="0" rtl="0" algn="l">
              <a:spcBef>
                <a:spcPts val="600"/>
              </a:spcBef>
              <a:spcAft>
                <a:spcPts val="600"/>
              </a:spcAft>
              <a:buNone/>
            </a:pPr>
            <a:r>
              <a:t/>
            </a:r>
            <a:endParaRPr/>
          </a:p>
        </p:txBody>
      </p:sp>
      <p:sp>
        <p:nvSpPr>
          <p:cNvPr id="1486" name="Google Shape;1486;p132"/>
          <p:cNvSpPr txBox="1"/>
          <p:nvPr>
            <p:ph idx="1" type="body"/>
          </p:nvPr>
        </p:nvSpPr>
        <p:spPr>
          <a:xfrm>
            <a:off x="2030825" y="2853825"/>
            <a:ext cx="6728400" cy="478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HTTP API + Lambda</a:t>
            </a:r>
            <a:endParaRPr/>
          </a:p>
          <a:p>
            <a:pPr indent="0" lvl="0" marL="0" rtl="0" algn="l">
              <a:spcBef>
                <a:spcPts val="600"/>
              </a:spcBef>
              <a:spcAft>
                <a:spcPts val="600"/>
              </a:spcAft>
              <a:buNone/>
            </a:pPr>
            <a:r>
              <a:t/>
            </a:r>
            <a:endParaRPr/>
          </a:p>
        </p:txBody>
      </p:sp>
      <p:sp>
        <p:nvSpPr>
          <p:cNvPr id="1487" name="Google Shape;1487;p132"/>
          <p:cNvSpPr txBox="1"/>
          <p:nvPr>
            <p:ph idx="1" type="body"/>
          </p:nvPr>
        </p:nvSpPr>
        <p:spPr>
          <a:xfrm>
            <a:off x="1207850" y="3411350"/>
            <a:ext cx="6728400" cy="478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Inria Sans"/>
              <a:buChar char="⬥"/>
            </a:pPr>
            <a:r>
              <a:rPr b="1" lang="en">
                <a:latin typeface="Inria Sans"/>
                <a:ea typeface="Inria Sans"/>
                <a:cs typeface="Inria Sans"/>
                <a:sym typeface="Inria Sans"/>
              </a:rPr>
              <a:t>CDK</a:t>
            </a:r>
            <a:r>
              <a:rPr b="1" lang="en">
                <a:latin typeface="Inria Sans"/>
                <a:ea typeface="Inria Sans"/>
                <a:cs typeface="Inria Sans"/>
                <a:sym typeface="Inria Sans"/>
              </a:rPr>
              <a:t>:</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1488" name="Google Shape;1488;p132"/>
          <p:cNvSpPr txBox="1"/>
          <p:nvPr>
            <p:ph idx="1" type="body"/>
          </p:nvPr>
        </p:nvSpPr>
        <p:spPr>
          <a:xfrm>
            <a:off x="2030825" y="3844425"/>
            <a:ext cx="6728400" cy="478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SQS + Lambda</a:t>
            </a:r>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4" name="Google Shape;334;p25"/>
          <p:cNvSpPr txBox="1"/>
          <p:nvPr>
            <p:ph idx="4294967295" type="body"/>
          </p:nvPr>
        </p:nvSpPr>
        <p:spPr>
          <a:xfrm>
            <a:off x="1436450" y="11253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Inria Sans"/>
              <a:buChar char="⬥"/>
            </a:pPr>
            <a:r>
              <a:rPr b="1" lang="en">
                <a:latin typeface="Inria Sans"/>
                <a:ea typeface="Inria Sans"/>
                <a:cs typeface="Inria Sans"/>
                <a:sym typeface="Inria Sans"/>
              </a:rPr>
              <a:t>Compute Service</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335" name="Google Shape;335;p25"/>
          <p:cNvSpPr txBox="1"/>
          <p:nvPr>
            <p:ph idx="4294967295" type="body"/>
          </p:nvPr>
        </p:nvSpPr>
        <p:spPr>
          <a:xfrm>
            <a:off x="1467975" y="1743283"/>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Run code at scale without worrying about </a:t>
            </a:r>
            <a:r>
              <a:rPr b="1" lang="en" u="sng">
                <a:latin typeface="Inria Sans"/>
                <a:ea typeface="Inria Sans"/>
                <a:cs typeface="Inria Sans"/>
                <a:sym typeface="Inria Sans"/>
              </a:rPr>
              <a:t>servers</a:t>
            </a:r>
            <a:endParaRPr b="1" u="sng">
              <a:latin typeface="Inria Sans"/>
              <a:ea typeface="Inria Sans"/>
              <a:cs typeface="Inria Sans"/>
              <a:sym typeface="Inria Sans"/>
            </a:endParaRPr>
          </a:p>
        </p:txBody>
      </p:sp>
      <p:sp>
        <p:nvSpPr>
          <p:cNvPr id="336" name="Google Shape;336;p25"/>
          <p:cNvSpPr txBox="1"/>
          <p:nvPr>
            <p:ph idx="4294967295" type="body"/>
          </p:nvPr>
        </p:nvSpPr>
        <p:spPr>
          <a:xfrm>
            <a:off x="1467975" y="2361217"/>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You write </a:t>
            </a:r>
            <a:r>
              <a:rPr b="1" i="1" lang="en">
                <a:latin typeface="Inria Sans"/>
                <a:ea typeface="Inria Sans"/>
                <a:cs typeface="Inria Sans"/>
                <a:sym typeface="Inria Sans"/>
              </a:rPr>
              <a:t>Functions</a:t>
            </a:r>
            <a:r>
              <a:rPr b="1" lang="en">
                <a:latin typeface="Inria Sans"/>
                <a:ea typeface="Inria Sans"/>
                <a:cs typeface="Inria Sans"/>
                <a:sym typeface="Inria Sans"/>
              </a:rPr>
              <a:t> - the primary unit of Lambda</a:t>
            </a:r>
            <a:endParaRPr b="1">
              <a:latin typeface="Inria Sans"/>
              <a:ea typeface="Inria Sans"/>
              <a:cs typeface="Inria Sans"/>
              <a:sym typeface="Inria Sans"/>
            </a:endParaRPr>
          </a:p>
        </p:txBody>
      </p:sp>
      <p:sp>
        <p:nvSpPr>
          <p:cNvPr id="337" name="Google Shape;337;p25"/>
          <p:cNvSpPr txBox="1"/>
          <p:nvPr>
            <p:ph idx="4294967295" type="body"/>
          </p:nvPr>
        </p:nvSpPr>
        <p:spPr>
          <a:xfrm>
            <a:off x="1467975" y="29791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Useful in many applications such as</a:t>
            </a:r>
            <a:endParaRPr b="1">
              <a:latin typeface="Inria Sans"/>
              <a:ea typeface="Inria Sans"/>
              <a:cs typeface="Inria Sans"/>
              <a:sym typeface="Inria Sans"/>
            </a:endParaRPr>
          </a:p>
        </p:txBody>
      </p:sp>
      <p:sp>
        <p:nvSpPr>
          <p:cNvPr id="338" name="Google Shape;338;p25"/>
          <p:cNvSpPr txBox="1"/>
          <p:nvPr>
            <p:ph idx="4294967295" type="title"/>
          </p:nvPr>
        </p:nvSpPr>
        <p:spPr>
          <a:xfrm>
            <a:off x="1060900" y="561431"/>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AWS Lambda?</a:t>
            </a:r>
            <a:endParaRPr/>
          </a:p>
        </p:txBody>
      </p:sp>
      <p:sp>
        <p:nvSpPr>
          <p:cNvPr id="339" name="Google Shape;339;p25"/>
          <p:cNvSpPr txBox="1"/>
          <p:nvPr>
            <p:ph idx="4294967295" type="body"/>
          </p:nvPr>
        </p:nvSpPr>
        <p:spPr>
          <a:xfrm>
            <a:off x="1788000" y="3460650"/>
            <a:ext cx="7432200" cy="405300"/>
          </a:xfrm>
          <a:prstGeom prst="rect">
            <a:avLst/>
          </a:prstGeom>
        </p:spPr>
        <p:txBody>
          <a:bodyPr anchorCtr="0" anchor="t" bIns="0" lIns="0" spcFirstLastPara="1" rIns="0" wrap="square" tIns="0">
            <a:noAutofit/>
          </a:bodyPr>
          <a:lstStyle/>
          <a:p>
            <a:pPr indent="-298450" lvl="0" marL="457200" rtl="0" algn="l">
              <a:spcBef>
                <a:spcPts val="0"/>
              </a:spcBef>
              <a:spcAft>
                <a:spcPts val="600"/>
              </a:spcAft>
              <a:buSzPts val="1100"/>
              <a:buChar char="⬥"/>
            </a:pPr>
            <a:r>
              <a:rPr lang="en" sz="1700"/>
              <a:t>API Hosting</a:t>
            </a:r>
            <a:endParaRPr sz="1700"/>
          </a:p>
        </p:txBody>
      </p:sp>
      <p:sp>
        <p:nvSpPr>
          <p:cNvPr id="340" name="Google Shape;340;p25"/>
          <p:cNvSpPr txBox="1"/>
          <p:nvPr>
            <p:ph idx="4294967295" type="body"/>
          </p:nvPr>
        </p:nvSpPr>
        <p:spPr>
          <a:xfrm>
            <a:off x="1795050" y="3865950"/>
            <a:ext cx="7432200" cy="405300"/>
          </a:xfrm>
          <a:prstGeom prst="rect">
            <a:avLst/>
          </a:prstGeom>
        </p:spPr>
        <p:txBody>
          <a:bodyPr anchorCtr="0" anchor="t" bIns="0" lIns="0" spcFirstLastPara="1" rIns="0" wrap="square" tIns="0">
            <a:noAutofit/>
          </a:bodyPr>
          <a:lstStyle/>
          <a:p>
            <a:pPr indent="-298450" lvl="0" marL="457200" rtl="0" algn="l">
              <a:spcBef>
                <a:spcPts val="0"/>
              </a:spcBef>
              <a:spcAft>
                <a:spcPts val="600"/>
              </a:spcAft>
              <a:buSzPts val="1100"/>
              <a:buChar char="⬥"/>
            </a:pPr>
            <a:r>
              <a:rPr lang="en" sz="1700"/>
              <a:t>Event Processing</a:t>
            </a:r>
            <a:endParaRPr sz="1700"/>
          </a:p>
        </p:txBody>
      </p:sp>
      <p:sp>
        <p:nvSpPr>
          <p:cNvPr id="341" name="Google Shape;341;p25"/>
          <p:cNvSpPr txBox="1"/>
          <p:nvPr>
            <p:ph idx="4294967295" type="body"/>
          </p:nvPr>
        </p:nvSpPr>
        <p:spPr>
          <a:xfrm>
            <a:off x="1795050" y="4246950"/>
            <a:ext cx="7432200" cy="405300"/>
          </a:xfrm>
          <a:prstGeom prst="rect">
            <a:avLst/>
          </a:prstGeom>
        </p:spPr>
        <p:txBody>
          <a:bodyPr anchorCtr="0" anchor="t" bIns="0" lIns="0" spcFirstLastPara="1" rIns="0" wrap="square" tIns="0">
            <a:noAutofit/>
          </a:bodyPr>
          <a:lstStyle/>
          <a:p>
            <a:pPr indent="-298450" lvl="0" marL="457200" rtl="0" algn="l">
              <a:spcBef>
                <a:spcPts val="0"/>
              </a:spcBef>
              <a:spcAft>
                <a:spcPts val="600"/>
              </a:spcAft>
              <a:buSzPts val="1100"/>
              <a:buChar char="⬥"/>
            </a:pPr>
            <a:r>
              <a:rPr lang="en" sz="1700"/>
              <a:t>Ad-hoc or timer based jobs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6"/>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Typical Workflow</a:t>
            </a:r>
            <a:endParaRPr/>
          </a:p>
        </p:txBody>
      </p:sp>
      <p:sp>
        <p:nvSpPr>
          <p:cNvPr id="347" name="Google Shape;347;p2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8" name="Google Shape;348;p26"/>
          <p:cNvSpPr/>
          <p:nvPr/>
        </p:nvSpPr>
        <p:spPr>
          <a:xfrm>
            <a:off x="5632317" y="2408975"/>
            <a:ext cx="3305700" cy="669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aira Semi Condensed"/>
                <a:ea typeface="Saira Semi Condensed"/>
                <a:cs typeface="Saira Semi Condensed"/>
                <a:sym typeface="Saira Semi Condensed"/>
              </a:rPr>
              <a:t>Run Your Function</a:t>
            </a:r>
            <a:endParaRPr b="1">
              <a:solidFill>
                <a:schemeClr val="lt1"/>
              </a:solidFill>
              <a:latin typeface="Saira Semi Condensed"/>
              <a:ea typeface="Saira Semi Condensed"/>
              <a:cs typeface="Saira Semi Condensed"/>
              <a:sym typeface="Saira Semi Condensed"/>
            </a:endParaRPr>
          </a:p>
        </p:txBody>
      </p:sp>
      <p:sp>
        <p:nvSpPr>
          <p:cNvPr id="349" name="Google Shape;349;p26"/>
          <p:cNvSpPr/>
          <p:nvPr/>
        </p:nvSpPr>
        <p:spPr>
          <a:xfrm>
            <a:off x="0" y="2409189"/>
            <a:ext cx="3546900" cy="6690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aira Semi Condensed"/>
                <a:ea typeface="Saira Semi Condensed"/>
                <a:cs typeface="Saira Semi Condensed"/>
                <a:sym typeface="Saira Semi Condensed"/>
              </a:rPr>
              <a:t>Create a Function</a:t>
            </a:r>
            <a:endParaRPr b="1">
              <a:solidFill>
                <a:schemeClr val="lt1"/>
              </a:solidFill>
              <a:latin typeface="Saira Semi Condensed"/>
              <a:ea typeface="Saira Semi Condensed"/>
              <a:cs typeface="Saira Semi Condensed"/>
              <a:sym typeface="Saira Semi Condensed"/>
            </a:endParaRPr>
          </a:p>
        </p:txBody>
      </p:sp>
      <p:sp>
        <p:nvSpPr>
          <p:cNvPr id="350" name="Google Shape;350;p26"/>
          <p:cNvSpPr/>
          <p:nvPr/>
        </p:nvSpPr>
        <p:spPr>
          <a:xfrm>
            <a:off x="2944204" y="2408975"/>
            <a:ext cx="3305700" cy="6690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aira Semi Condensed"/>
                <a:ea typeface="Saira Semi Condensed"/>
                <a:cs typeface="Saira Semi Condensed"/>
                <a:sym typeface="Saira Semi Condensed"/>
              </a:rPr>
              <a:t>Write &amp; Upload Your Code</a:t>
            </a:r>
            <a:endParaRPr b="1">
              <a:solidFill>
                <a:schemeClr val="lt1"/>
              </a:solidFill>
              <a:latin typeface="Saira Semi Condensed"/>
              <a:ea typeface="Saira Semi Condensed"/>
              <a:cs typeface="Saira Semi Condensed"/>
              <a:sym typeface="Saira Semi Condensed"/>
            </a:endParaRPr>
          </a:p>
        </p:txBody>
      </p:sp>
      <p:sp>
        <p:nvSpPr>
          <p:cNvPr id="351" name="Google Shape;351;p26"/>
          <p:cNvSpPr/>
          <p:nvPr/>
        </p:nvSpPr>
        <p:spPr>
          <a:xfrm>
            <a:off x="1538400" y="1817525"/>
            <a:ext cx="470100" cy="470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1</a:t>
            </a:r>
            <a:endParaRPr>
              <a:latin typeface="Comfortaa"/>
              <a:ea typeface="Comfortaa"/>
              <a:cs typeface="Comfortaa"/>
              <a:sym typeface="Comfortaa"/>
            </a:endParaRPr>
          </a:p>
        </p:txBody>
      </p:sp>
      <p:sp>
        <p:nvSpPr>
          <p:cNvPr id="352" name="Google Shape;352;p26"/>
          <p:cNvSpPr/>
          <p:nvPr/>
        </p:nvSpPr>
        <p:spPr>
          <a:xfrm>
            <a:off x="4362000" y="1817525"/>
            <a:ext cx="470100" cy="470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2</a:t>
            </a:r>
            <a:endParaRPr>
              <a:latin typeface="Comfortaa"/>
              <a:ea typeface="Comfortaa"/>
              <a:cs typeface="Comfortaa"/>
              <a:sym typeface="Comfortaa"/>
            </a:endParaRPr>
          </a:p>
        </p:txBody>
      </p:sp>
      <p:sp>
        <p:nvSpPr>
          <p:cNvPr id="353" name="Google Shape;353;p26"/>
          <p:cNvSpPr/>
          <p:nvPr/>
        </p:nvSpPr>
        <p:spPr>
          <a:xfrm>
            <a:off x="7050125" y="1817525"/>
            <a:ext cx="470100" cy="470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3</a:t>
            </a:r>
            <a:endParaRPr>
              <a:latin typeface="Comfortaa"/>
              <a:ea typeface="Comfortaa"/>
              <a:cs typeface="Comfortaa"/>
              <a:sym typeface="Comfortaa"/>
            </a:endParaRPr>
          </a:p>
        </p:txBody>
      </p:sp>
      <p:pic>
        <p:nvPicPr>
          <p:cNvPr id="354" name="Google Shape;354;p26"/>
          <p:cNvPicPr preferRelativeResize="0"/>
          <p:nvPr/>
        </p:nvPicPr>
        <p:blipFill>
          <a:blip r:embed="rId3">
            <a:alphaModFix/>
          </a:blip>
          <a:stretch>
            <a:fillRect/>
          </a:stretch>
        </p:blipFill>
        <p:spPr>
          <a:xfrm>
            <a:off x="3727202" y="3238881"/>
            <a:ext cx="634800" cy="632332"/>
          </a:xfrm>
          <a:prstGeom prst="rect">
            <a:avLst/>
          </a:prstGeom>
          <a:noFill/>
          <a:ln>
            <a:noFill/>
          </a:ln>
        </p:spPr>
      </p:pic>
      <p:pic>
        <p:nvPicPr>
          <p:cNvPr id="355" name="Google Shape;355;p26"/>
          <p:cNvPicPr preferRelativeResize="0"/>
          <p:nvPr/>
        </p:nvPicPr>
        <p:blipFill>
          <a:blip r:embed="rId4">
            <a:alphaModFix/>
          </a:blip>
          <a:stretch>
            <a:fillRect/>
          </a:stretch>
        </p:blipFill>
        <p:spPr>
          <a:xfrm>
            <a:off x="4550926" y="3199337"/>
            <a:ext cx="764299" cy="764299"/>
          </a:xfrm>
          <a:prstGeom prst="rect">
            <a:avLst/>
          </a:prstGeom>
          <a:noFill/>
          <a:ln>
            <a:noFill/>
          </a:ln>
        </p:spPr>
      </p:pic>
      <p:pic>
        <p:nvPicPr>
          <p:cNvPr id="356" name="Google Shape;356;p26"/>
          <p:cNvPicPr preferRelativeResize="0"/>
          <p:nvPr/>
        </p:nvPicPr>
        <p:blipFill>
          <a:blip r:embed="rId5">
            <a:alphaModFix/>
          </a:blip>
          <a:stretch>
            <a:fillRect/>
          </a:stretch>
        </p:blipFill>
        <p:spPr>
          <a:xfrm>
            <a:off x="3546899" y="4032125"/>
            <a:ext cx="684151" cy="764300"/>
          </a:xfrm>
          <a:prstGeom prst="rect">
            <a:avLst/>
          </a:prstGeom>
          <a:noFill/>
          <a:ln>
            <a:noFill/>
          </a:ln>
        </p:spPr>
      </p:pic>
      <p:pic>
        <p:nvPicPr>
          <p:cNvPr id="357" name="Google Shape;357;p26"/>
          <p:cNvPicPr preferRelativeResize="0"/>
          <p:nvPr/>
        </p:nvPicPr>
        <p:blipFill>
          <a:blip r:embed="rId6">
            <a:alphaModFix/>
          </a:blip>
          <a:stretch>
            <a:fillRect/>
          </a:stretch>
        </p:blipFill>
        <p:spPr>
          <a:xfrm>
            <a:off x="4361996" y="3954638"/>
            <a:ext cx="1470833" cy="919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7"/>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Why is Lambda Useful?</a:t>
            </a:r>
            <a:endParaRPr/>
          </a:p>
        </p:txBody>
      </p:sp>
      <p:sp>
        <p:nvSpPr>
          <p:cNvPr id="363" name="Google Shape;363;p27"/>
          <p:cNvSpPr txBox="1"/>
          <p:nvPr>
            <p:ph idx="1" type="body"/>
          </p:nvPr>
        </p:nvSpPr>
        <p:spPr>
          <a:xfrm>
            <a:off x="1207850" y="1582550"/>
            <a:ext cx="2085900" cy="351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700" u="sng">
                <a:latin typeface="Inria Sans"/>
                <a:ea typeface="Inria Sans"/>
                <a:cs typeface="Inria Sans"/>
                <a:sym typeface="Inria Sans"/>
              </a:rPr>
              <a:t>No Servers to Manage</a:t>
            </a:r>
            <a:endParaRPr b="1" sz="1700" u="sng">
              <a:latin typeface="Inria Sans"/>
              <a:ea typeface="Inria Sans"/>
              <a:cs typeface="Inria Sans"/>
              <a:sym typeface="Inria Sans"/>
            </a:endParaRPr>
          </a:p>
          <a:p>
            <a:pPr indent="0" lvl="0" marL="0" rtl="0" algn="l">
              <a:spcBef>
                <a:spcPts val="600"/>
              </a:spcBef>
              <a:spcAft>
                <a:spcPts val="600"/>
              </a:spcAft>
              <a:buNone/>
            </a:pPr>
            <a:r>
              <a:t/>
            </a:r>
            <a:endParaRPr sz="1100"/>
          </a:p>
        </p:txBody>
      </p:sp>
      <p:sp>
        <p:nvSpPr>
          <p:cNvPr id="364" name="Google Shape;364;p2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65" name="Google Shape;365;p27"/>
          <p:cNvSpPr txBox="1"/>
          <p:nvPr>
            <p:ph idx="1" type="body"/>
          </p:nvPr>
        </p:nvSpPr>
        <p:spPr>
          <a:xfrm>
            <a:off x="3597450" y="1582550"/>
            <a:ext cx="2085900" cy="5388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b="1" lang="en" sz="1700" u="sng">
                <a:latin typeface="Inria Sans"/>
                <a:ea typeface="Inria Sans"/>
                <a:cs typeface="Inria Sans"/>
                <a:sym typeface="Inria Sans"/>
              </a:rPr>
              <a:t>Autoscaling</a:t>
            </a:r>
            <a:endParaRPr b="1" sz="1700"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366" name="Google Shape;366;p27"/>
          <p:cNvSpPr txBox="1"/>
          <p:nvPr>
            <p:ph idx="1" type="body"/>
          </p:nvPr>
        </p:nvSpPr>
        <p:spPr>
          <a:xfrm>
            <a:off x="5850350" y="1582550"/>
            <a:ext cx="2085900" cy="35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700" u="sng">
                <a:latin typeface="Inria Sans"/>
                <a:ea typeface="Inria Sans"/>
                <a:cs typeface="Inria Sans"/>
                <a:sym typeface="Inria Sans"/>
              </a:rPr>
              <a:t>Pay For What You Use</a:t>
            </a:r>
            <a:endParaRPr b="1" sz="1700" u="sng">
              <a:latin typeface="Inria Sans"/>
              <a:ea typeface="Inria Sans"/>
              <a:cs typeface="Inria Sans"/>
              <a:sym typeface="Inria Sans"/>
            </a:endParaRPr>
          </a:p>
          <a:p>
            <a:pPr indent="0" lvl="0" marL="0" rtl="0" algn="l">
              <a:spcBef>
                <a:spcPts val="600"/>
              </a:spcBef>
              <a:spcAft>
                <a:spcPts val="600"/>
              </a:spcAft>
              <a:buNone/>
            </a:pPr>
            <a:r>
              <a:t/>
            </a:r>
            <a:endParaRPr sz="1100"/>
          </a:p>
        </p:txBody>
      </p:sp>
      <p:sp>
        <p:nvSpPr>
          <p:cNvPr id="367" name="Google Shape;367;p27"/>
          <p:cNvSpPr txBox="1"/>
          <p:nvPr>
            <p:ph idx="1" type="body"/>
          </p:nvPr>
        </p:nvSpPr>
        <p:spPr>
          <a:xfrm>
            <a:off x="1160662" y="3227491"/>
            <a:ext cx="2085900" cy="351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700" u="sng">
                <a:latin typeface="Inria Sans"/>
                <a:ea typeface="Inria Sans"/>
                <a:cs typeface="Inria Sans"/>
                <a:sym typeface="Inria Sans"/>
              </a:rPr>
              <a:t>Performance</a:t>
            </a:r>
            <a:endParaRPr b="1" sz="1700"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368" name="Google Shape;368;p27"/>
          <p:cNvSpPr txBox="1"/>
          <p:nvPr>
            <p:ph idx="1" type="body"/>
          </p:nvPr>
        </p:nvSpPr>
        <p:spPr>
          <a:xfrm>
            <a:off x="3597462" y="3227491"/>
            <a:ext cx="2085900" cy="351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700" u="sng">
                <a:latin typeface="Inria Sans"/>
                <a:ea typeface="Inria Sans"/>
                <a:cs typeface="Inria Sans"/>
                <a:sym typeface="Inria Sans"/>
              </a:rPr>
              <a:t>Service Integrations</a:t>
            </a:r>
            <a:endParaRPr sz="1100" u="sng"/>
          </a:p>
        </p:txBody>
      </p:sp>
      <p:sp>
        <p:nvSpPr>
          <p:cNvPr id="369" name="Google Shape;369;p27"/>
          <p:cNvSpPr txBox="1"/>
          <p:nvPr>
            <p:ph idx="1" type="body"/>
          </p:nvPr>
        </p:nvSpPr>
        <p:spPr>
          <a:xfrm>
            <a:off x="5850362" y="3227491"/>
            <a:ext cx="2085900" cy="351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700" u="sng">
                <a:latin typeface="Inria Sans"/>
                <a:ea typeface="Inria Sans"/>
                <a:cs typeface="Inria Sans"/>
                <a:sym typeface="Inria Sans"/>
              </a:rPr>
              <a:t>Easy To Use</a:t>
            </a:r>
            <a:endParaRPr sz="1100" u="sng"/>
          </a:p>
        </p:txBody>
      </p:sp>
      <p:pic>
        <p:nvPicPr>
          <p:cNvPr id="370" name="Google Shape;370;p27"/>
          <p:cNvPicPr preferRelativeResize="0"/>
          <p:nvPr/>
        </p:nvPicPr>
        <p:blipFill>
          <a:blip r:embed="rId3">
            <a:alphaModFix/>
          </a:blip>
          <a:stretch>
            <a:fillRect/>
          </a:stretch>
        </p:blipFill>
        <p:spPr>
          <a:xfrm>
            <a:off x="1630888" y="1933850"/>
            <a:ext cx="1145426" cy="1145426"/>
          </a:xfrm>
          <a:prstGeom prst="rect">
            <a:avLst/>
          </a:prstGeom>
          <a:noFill/>
          <a:ln>
            <a:noFill/>
          </a:ln>
        </p:spPr>
      </p:pic>
      <p:pic>
        <p:nvPicPr>
          <p:cNvPr id="371" name="Google Shape;371;p27"/>
          <p:cNvPicPr preferRelativeResize="0"/>
          <p:nvPr/>
        </p:nvPicPr>
        <p:blipFill>
          <a:blip r:embed="rId4">
            <a:alphaModFix/>
          </a:blip>
          <a:stretch>
            <a:fillRect/>
          </a:stretch>
        </p:blipFill>
        <p:spPr>
          <a:xfrm>
            <a:off x="3886302" y="1884300"/>
            <a:ext cx="1508198" cy="1145425"/>
          </a:xfrm>
          <a:prstGeom prst="rect">
            <a:avLst/>
          </a:prstGeom>
          <a:noFill/>
          <a:ln>
            <a:noFill/>
          </a:ln>
        </p:spPr>
      </p:pic>
      <p:pic>
        <p:nvPicPr>
          <p:cNvPr id="372" name="Google Shape;372;p27"/>
          <p:cNvPicPr preferRelativeResize="0"/>
          <p:nvPr/>
        </p:nvPicPr>
        <p:blipFill>
          <a:blip r:embed="rId5">
            <a:alphaModFix/>
          </a:blip>
          <a:stretch>
            <a:fillRect/>
          </a:stretch>
        </p:blipFill>
        <p:spPr>
          <a:xfrm>
            <a:off x="6717647" y="1937535"/>
            <a:ext cx="351300" cy="1038951"/>
          </a:xfrm>
          <a:prstGeom prst="rect">
            <a:avLst/>
          </a:prstGeom>
          <a:noFill/>
          <a:ln>
            <a:noFill/>
          </a:ln>
        </p:spPr>
      </p:pic>
      <p:pic>
        <p:nvPicPr>
          <p:cNvPr id="373" name="Google Shape;373;p27"/>
          <p:cNvPicPr preferRelativeResize="0"/>
          <p:nvPr/>
        </p:nvPicPr>
        <p:blipFill>
          <a:blip r:embed="rId6">
            <a:alphaModFix/>
          </a:blip>
          <a:stretch>
            <a:fillRect/>
          </a:stretch>
        </p:blipFill>
        <p:spPr>
          <a:xfrm>
            <a:off x="1503774" y="3584374"/>
            <a:ext cx="1272546" cy="825125"/>
          </a:xfrm>
          <a:prstGeom prst="rect">
            <a:avLst/>
          </a:prstGeom>
          <a:noFill/>
          <a:ln>
            <a:noFill/>
          </a:ln>
        </p:spPr>
      </p:pic>
      <p:pic>
        <p:nvPicPr>
          <p:cNvPr id="374" name="Google Shape;374;p27"/>
          <p:cNvPicPr preferRelativeResize="0"/>
          <p:nvPr/>
        </p:nvPicPr>
        <p:blipFill>
          <a:blip r:embed="rId7">
            <a:alphaModFix/>
          </a:blip>
          <a:stretch>
            <a:fillRect/>
          </a:stretch>
        </p:blipFill>
        <p:spPr>
          <a:xfrm>
            <a:off x="3676950" y="3631175"/>
            <a:ext cx="731525" cy="731525"/>
          </a:xfrm>
          <a:prstGeom prst="rect">
            <a:avLst/>
          </a:prstGeom>
          <a:noFill/>
          <a:ln>
            <a:noFill/>
          </a:ln>
        </p:spPr>
      </p:pic>
      <p:pic>
        <p:nvPicPr>
          <p:cNvPr id="375" name="Google Shape;375;p27"/>
          <p:cNvPicPr preferRelativeResize="0"/>
          <p:nvPr/>
        </p:nvPicPr>
        <p:blipFill>
          <a:blip r:embed="rId8">
            <a:alphaModFix/>
          </a:blip>
          <a:stretch>
            <a:fillRect/>
          </a:stretch>
        </p:blipFill>
        <p:spPr>
          <a:xfrm>
            <a:off x="4183475" y="3584374"/>
            <a:ext cx="825125" cy="825125"/>
          </a:xfrm>
          <a:prstGeom prst="rect">
            <a:avLst/>
          </a:prstGeom>
          <a:noFill/>
          <a:ln>
            <a:noFill/>
          </a:ln>
        </p:spPr>
      </p:pic>
      <p:pic>
        <p:nvPicPr>
          <p:cNvPr id="376" name="Google Shape;376;p27"/>
          <p:cNvPicPr preferRelativeResize="0"/>
          <p:nvPr/>
        </p:nvPicPr>
        <p:blipFill>
          <a:blip r:embed="rId9">
            <a:alphaModFix/>
          </a:blip>
          <a:stretch>
            <a:fillRect/>
          </a:stretch>
        </p:blipFill>
        <p:spPr>
          <a:xfrm>
            <a:off x="4804450" y="3574962"/>
            <a:ext cx="843950" cy="84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8"/>
          <p:cNvSpPr txBox="1"/>
          <p:nvPr>
            <p:ph idx="1" type="body"/>
          </p:nvPr>
        </p:nvSpPr>
        <p:spPr>
          <a:xfrm>
            <a:off x="1977950" y="1388450"/>
            <a:ext cx="5188200" cy="30426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i="1" lang="en">
                <a:latin typeface="Inria Sans"/>
                <a:ea typeface="Inria Sans"/>
                <a:cs typeface="Inria Sans"/>
                <a:sym typeface="Inria Sans"/>
              </a:rPr>
              <a:t>“With AWS Lambda, you gain flexibility at the expense of control.” </a:t>
            </a:r>
            <a:endParaRPr b="1" i="1">
              <a:latin typeface="Inria Sans"/>
              <a:ea typeface="Inria Sans"/>
              <a:cs typeface="Inria Sans"/>
              <a:sym typeface="Inria Sans"/>
            </a:endParaRPr>
          </a:p>
        </p:txBody>
      </p:sp>
      <p:sp>
        <p:nvSpPr>
          <p:cNvPr id="382" name="Google Shape;382;p2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29"/>
          <p:cNvPicPr preferRelativeResize="0"/>
          <p:nvPr/>
        </p:nvPicPr>
        <p:blipFill>
          <a:blip r:embed="rId3">
            <a:alphaModFix/>
          </a:blip>
          <a:stretch>
            <a:fillRect/>
          </a:stretch>
        </p:blipFill>
        <p:spPr>
          <a:xfrm>
            <a:off x="2894774" y="989160"/>
            <a:ext cx="5358649" cy="2965875"/>
          </a:xfrm>
          <a:prstGeom prst="rect">
            <a:avLst/>
          </a:prstGeom>
          <a:noFill/>
          <a:ln>
            <a:noFill/>
          </a:ln>
        </p:spPr>
      </p:pic>
      <p:sp>
        <p:nvSpPr>
          <p:cNvPr id="388" name="Google Shape;388;p29"/>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Users of AWS Lambda</a:t>
            </a:r>
            <a:endParaRPr/>
          </a:p>
        </p:txBody>
      </p:sp>
      <p:sp>
        <p:nvSpPr>
          <p:cNvPr id="389" name="Google Shape;389;p2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90" name="Google Shape;390;p29"/>
          <p:cNvPicPr preferRelativeResize="0"/>
          <p:nvPr/>
        </p:nvPicPr>
        <p:blipFill>
          <a:blip r:embed="rId4">
            <a:alphaModFix/>
          </a:blip>
          <a:stretch>
            <a:fillRect/>
          </a:stretch>
        </p:blipFill>
        <p:spPr>
          <a:xfrm>
            <a:off x="1014600" y="774075"/>
            <a:ext cx="2767426" cy="1867225"/>
          </a:xfrm>
          <a:prstGeom prst="rect">
            <a:avLst/>
          </a:prstGeom>
          <a:noFill/>
          <a:ln>
            <a:noFill/>
          </a:ln>
        </p:spPr>
      </p:pic>
      <p:pic>
        <p:nvPicPr>
          <p:cNvPr id="391" name="Google Shape;391;p29"/>
          <p:cNvPicPr preferRelativeResize="0"/>
          <p:nvPr/>
        </p:nvPicPr>
        <p:blipFill>
          <a:blip r:embed="rId5">
            <a:alphaModFix/>
          </a:blip>
          <a:stretch>
            <a:fillRect/>
          </a:stretch>
        </p:blipFill>
        <p:spPr>
          <a:xfrm>
            <a:off x="490425" y="3249550"/>
            <a:ext cx="3100525" cy="2119800"/>
          </a:xfrm>
          <a:prstGeom prst="rect">
            <a:avLst/>
          </a:prstGeom>
          <a:noFill/>
          <a:ln>
            <a:noFill/>
          </a:ln>
        </p:spPr>
      </p:pic>
      <p:pic>
        <p:nvPicPr>
          <p:cNvPr id="392" name="Google Shape;392;p29"/>
          <p:cNvPicPr preferRelativeResize="0"/>
          <p:nvPr/>
        </p:nvPicPr>
        <p:blipFill>
          <a:blip r:embed="rId6">
            <a:alphaModFix/>
          </a:blip>
          <a:stretch>
            <a:fillRect/>
          </a:stretch>
        </p:blipFill>
        <p:spPr>
          <a:xfrm>
            <a:off x="3590938" y="3249550"/>
            <a:ext cx="1808051" cy="995692"/>
          </a:xfrm>
          <a:prstGeom prst="rect">
            <a:avLst/>
          </a:prstGeom>
          <a:noFill/>
          <a:ln>
            <a:noFill/>
          </a:ln>
        </p:spPr>
      </p:pic>
      <p:pic>
        <p:nvPicPr>
          <p:cNvPr id="393" name="Google Shape;393;p29"/>
          <p:cNvPicPr preferRelativeResize="0"/>
          <p:nvPr/>
        </p:nvPicPr>
        <p:blipFill>
          <a:blip r:embed="rId7">
            <a:alphaModFix/>
          </a:blip>
          <a:stretch>
            <a:fillRect/>
          </a:stretch>
        </p:blipFill>
        <p:spPr>
          <a:xfrm>
            <a:off x="1566313" y="2110800"/>
            <a:ext cx="1664001" cy="1664001"/>
          </a:xfrm>
          <a:prstGeom prst="rect">
            <a:avLst/>
          </a:prstGeom>
          <a:noFill/>
          <a:ln>
            <a:noFill/>
          </a:ln>
        </p:spPr>
      </p:pic>
      <p:pic>
        <p:nvPicPr>
          <p:cNvPr id="394" name="Google Shape;394;p29"/>
          <p:cNvPicPr preferRelativeResize="0"/>
          <p:nvPr/>
        </p:nvPicPr>
        <p:blipFill>
          <a:blip r:embed="rId8">
            <a:alphaModFix/>
          </a:blip>
          <a:stretch>
            <a:fillRect/>
          </a:stretch>
        </p:blipFill>
        <p:spPr>
          <a:xfrm>
            <a:off x="5170400" y="2507450"/>
            <a:ext cx="2941374" cy="1797850"/>
          </a:xfrm>
          <a:prstGeom prst="rect">
            <a:avLst/>
          </a:prstGeom>
          <a:noFill/>
          <a:ln>
            <a:noFill/>
          </a:ln>
        </p:spPr>
      </p:pic>
      <p:pic>
        <p:nvPicPr>
          <p:cNvPr id="395" name="Google Shape;395;p29"/>
          <p:cNvPicPr preferRelativeResize="0"/>
          <p:nvPr/>
        </p:nvPicPr>
        <p:blipFill>
          <a:blip r:embed="rId9">
            <a:alphaModFix/>
          </a:blip>
          <a:stretch>
            <a:fillRect/>
          </a:stretch>
        </p:blipFill>
        <p:spPr>
          <a:xfrm>
            <a:off x="5399000" y="3533055"/>
            <a:ext cx="2590428" cy="1431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How Lambda Works Under The Hood</a:t>
            </a:r>
            <a:endParaRPr sz="3400"/>
          </a:p>
        </p:txBody>
      </p:sp>
      <p:pic>
        <p:nvPicPr>
          <p:cNvPr id="401" name="Google Shape;401;p30"/>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1"/>
          <p:cNvSpPr/>
          <p:nvPr/>
        </p:nvSpPr>
        <p:spPr>
          <a:xfrm>
            <a:off x="6945150" y="2111425"/>
            <a:ext cx="1590600" cy="13917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08" name="Google Shape;408;p31"/>
          <p:cNvSpPr/>
          <p:nvPr/>
        </p:nvSpPr>
        <p:spPr>
          <a:xfrm rot="10799146">
            <a:off x="3190517" y="1232326"/>
            <a:ext cx="2415900" cy="152703"/>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1"/>
          <p:cNvGrpSpPr/>
          <p:nvPr/>
        </p:nvGrpSpPr>
        <p:grpSpPr>
          <a:xfrm>
            <a:off x="2779889" y="902529"/>
            <a:ext cx="208073" cy="496145"/>
            <a:chOff x="3384375" y="2267500"/>
            <a:chExt cx="203375" cy="507825"/>
          </a:xfrm>
        </p:grpSpPr>
        <p:sp>
          <p:nvSpPr>
            <p:cNvPr id="410" name="Google Shape;410;p31"/>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2" name="Google Shape;412;p31"/>
          <p:cNvPicPr preferRelativeResize="0"/>
          <p:nvPr/>
        </p:nvPicPr>
        <p:blipFill>
          <a:blip r:embed="rId3">
            <a:alphaModFix/>
          </a:blip>
          <a:stretch>
            <a:fillRect/>
          </a:stretch>
        </p:blipFill>
        <p:spPr>
          <a:xfrm>
            <a:off x="5606874" y="758045"/>
            <a:ext cx="681001" cy="711279"/>
          </a:xfrm>
          <a:prstGeom prst="rect">
            <a:avLst/>
          </a:prstGeom>
          <a:noFill/>
          <a:ln>
            <a:noFill/>
          </a:ln>
        </p:spPr>
      </p:pic>
      <p:sp>
        <p:nvSpPr>
          <p:cNvPr id="413" name="Google Shape;413;p31"/>
          <p:cNvSpPr/>
          <p:nvPr/>
        </p:nvSpPr>
        <p:spPr>
          <a:xfrm rot="-12829">
            <a:off x="3207842" y="1074223"/>
            <a:ext cx="2411717"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txBox="1"/>
          <p:nvPr/>
        </p:nvSpPr>
        <p:spPr>
          <a:xfrm>
            <a:off x="3605200" y="830375"/>
            <a:ext cx="16170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Inria Sans Light"/>
                <a:ea typeface="Inria Sans Light"/>
                <a:cs typeface="Inria Sans Light"/>
                <a:sym typeface="Inria Sans Light"/>
              </a:rPr>
              <a:t>Create Function</a:t>
            </a:r>
            <a:endParaRPr sz="1100">
              <a:solidFill>
                <a:schemeClr val="dk1"/>
              </a:solidFill>
              <a:latin typeface="Inria Sans Light"/>
              <a:ea typeface="Inria Sans Light"/>
              <a:cs typeface="Inria Sans Light"/>
              <a:sym typeface="Inria Sans Light"/>
            </a:endParaRPr>
          </a:p>
        </p:txBody>
      </p:sp>
      <p:sp>
        <p:nvSpPr>
          <p:cNvPr id="415" name="Google Shape;415;p31"/>
          <p:cNvSpPr txBox="1"/>
          <p:nvPr/>
        </p:nvSpPr>
        <p:spPr>
          <a:xfrm>
            <a:off x="3148000" y="1461525"/>
            <a:ext cx="26826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arn:aws:l</a:t>
            </a:r>
            <a:r>
              <a:rPr b="1" lang="en" sz="900">
                <a:solidFill>
                  <a:schemeClr val="dk1"/>
                </a:solidFill>
                <a:latin typeface="Inria Sans"/>
                <a:ea typeface="Inria Sans"/>
                <a:cs typeface="Inria Sans"/>
                <a:sym typeface="Inria Sans"/>
              </a:rPr>
              <a:t>am</a:t>
            </a:r>
            <a:r>
              <a:rPr b="1" lang="en" sz="900">
                <a:solidFill>
                  <a:schemeClr val="dk1"/>
                </a:solidFill>
                <a:latin typeface="Inria Sans"/>
                <a:ea typeface="Inria Sans"/>
                <a:cs typeface="Inria Sans"/>
                <a:sym typeface="Inria Sans"/>
              </a:rPr>
              <a:t>bda:us-east-1:755314965794:function:DemoAppLambda</a:t>
            </a:r>
            <a:endParaRPr b="1" sz="900">
              <a:solidFill>
                <a:schemeClr val="dk1"/>
              </a:solidFill>
              <a:latin typeface="Inria Sans"/>
              <a:ea typeface="Inria Sans"/>
              <a:cs typeface="Inria Sans"/>
              <a:sym typeface="Inria Sans"/>
            </a:endParaRPr>
          </a:p>
        </p:txBody>
      </p:sp>
      <p:grpSp>
        <p:nvGrpSpPr>
          <p:cNvPr id="416" name="Google Shape;416;p31"/>
          <p:cNvGrpSpPr/>
          <p:nvPr/>
        </p:nvGrpSpPr>
        <p:grpSpPr>
          <a:xfrm>
            <a:off x="1722064" y="3051954"/>
            <a:ext cx="208073" cy="496145"/>
            <a:chOff x="3384375" y="2267500"/>
            <a:chExt cx="203375" cy="507825"/>
          </a:xfrm>
        </p:grpSpPr>
        <p:sp>
          <p:nvSpPr>
            <p:cNvPr id="417" name="Google Shape;417;p31"/>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1"/>
          <p:cNvSpPr/>
          <p:nvPr/>
        </p:nvSpPr>
        <p:spPr>
          <a:xfrm>
            <a:off x="2991725" y="2111425"/>
            <a:ext cx="3079800" cy="23772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txBox="1"/>
          <p:nvPr/>
        </p:nvSpPr>
        <p:spPr>
          <a:xfrm>
            <a:off x="1987375" y="3051950"/>
            <a:ext cx="7995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invoke</a:t>
            </a:r>
            <a:endParaRPr b="1" sz="900">
              <a:solidFill>
                <a:schemeClr val="dk1"/>
              </a:solidFill>
              <a:latin typeface="Inria Sans"/>
              <a:ea typeface="Inria Sans"/>
              <a:cs typeface="Inria Sans"/>
              <a:sym typeface="Inria Sans"/>
            </a:endParaRPr>
          </a:p>
        </p:txBody>
      </p:sp>
      <p:sp>
        <p:nvSpPr>
          <p:cNvPr id="421" name="Google Shape;421;p31"/>
          <p:cNvSpPr/>
          <p:nvPr/>
        </p:nvSpPr>
        <p:spPr>
          <a:xfrm rot="-12819">
            <a:off x="1987381" y="3226227"/>
            <a:ext cx="885006"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3268350" y="2431275"/>
            <a:ext cx="565200" cy="171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txBox="1"/>
          <p:nvPr/>
        </p:nvSpPr>
        <p:spPr>
          <a:xfrm>
            <a:off x="2991300" y="4108175"/>
            <a:ext cx="11193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Load Balancer</a:t>
            </a:r>
            <a:endParaRPr b="1" sz="900">
              <a:solidFill>
                <a:schemeClr val="dk1"/>
              </a:solidFill>
              <a:latin typeface="Inria Sans"/>
              <a:ea typeface="Inria Sans"/>
              <a:cs typeface="Inria Sans"/>
              <a:sym typeface="Inria Sans"/>
            </a:endParaRPr>
          </a:p>
        </p:txBody>
      </p:sp>
      <p:pic>
        <p:nvPicPr>
          <p:cNvPr id="424" name="Google Shape;424;p31"/>
          <p:cNvPicPr preferRelativeResize="0"/>
          <p:nvPr/>
        </p:nvPicPr>
        <p:blipFill>
          <a:blip r:embed="rId4">
            <a:alphaModFix/>
          </a:blip>
          <a:stretch>
            <a:fillRect/>
          </a:stretch>
        </p:blipFill>
        <p:spPr>
          <a:xfrm>
            <a:off x="7154850" y="2245975"/>
            <a:ext cx="429995" cy="496150"/>
          </a:xfrm>
          <a:prstGeom prst="rect">
            <a:avLst/>
          </a:prstGeom>
          <a:noFill/>
          <a:ln>
            <a:noFill/>
          </a:ln>
        </p:spPr>
      </p:pic>
      <p:pic>
        <p:nvPicPr>
          <p:cNvPr id="425" name="Google Shape;425;p31"/>
          <p:cNvPicPr preferRelativeResize="0"/>
          <p:nvPr/>
        </p:nvPicPr>
        <p:blipFill>
          <a:blip r:embed="rId4">
            <a:alphaModFix/>
          </a:blip>
          <a:stretch>
            <a:fillRect/>
          </a:stretch>
        </p:blipFill>
        <p:spPr>
          <a:xfrm>
            <a:off x="7886425" y="2245975"/>
            <a:ext cx="429995" cy="496150"/>
          </a:xfrm>
          <a:prstGeom prst="rect">
            <a:avLst/>
          </a:prstGeom>
          <a:noFill/>
          <a:ln>
            <a:noFill/>
          </a:ln>
        </p:spPr>
      </p:pic>
      <p:pic>
        <p:nvPicPr>
          <p:cNvPr id="426" name="Google Shape;426;p31"/>
          <p:cNvPicPr preferRelativeResize="0"/>
          <p:nvPr/>
        </p:nvPicPr>
        <p:blipFill>
          <a:blip r:embed="rId4">
            <a:alphaModFix/>
          </a:blip>
          <a:stretch>
            <a:fillRect/>
          </a:stretch>
        </p:blipFill>
        <p:spPr>
          <a:xfrm>
            <a:off x="7154850" y="2851300"/>
            <a:ext cx="429995" cy="496150"/>
          </a:xfrm>
          <a:prstGeom prst="rect">
            <a:avLst/>
          </a:prstGeom>
          <a:noFill/>
          <a:ln>
            <a:noFill/>
          </a:ln>
        </p:spPr>
      </p:pic>
      <p:sp>
        <p:nvSpPr>
          <p:cNvPr id="427" name="Google Shape;427;p31"/>
          <p:cNvSpPr txBox="1"/>
          <p:nvPr/>
        </p:nvSpPr>
        <p:spPr>
          <a:xfrm>
            <a:off x="6399150" y="1815925"/>
            <a:ext cx="26826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Lambda Holding Pool</a:t>
            </a:r>
            <a:endParaRPr b="1" sz="900">
              <a:solidFill>
                <a:schemeClr val="dk1"/>
              </a:solidFill>
              <a:latin typeface="Inria Sans"/>
              <a:ea typeface="Inria Sans"/>
              <a:cs typeface="Inria Sans"/>
              <a:sym typeface="Inria Sans"/>
            </a:endParaRPr>
          </a:p>
        </p:txBody>
      </p:sp>
      <p:pic>
        <p:nvPicPr>
          <p:cNvPr id="428" name="Google Shape;428;p31"/>
          <p:cNvPicPr preferRelativeResize="0"/>
          <p:nvPr/>
        </p:nvPicPr>
        <p:blipFill>
          <a:blip r:embed="rId4">
            <a:alphaModFix/>
          </a:blip>
          <a:stretch>
            <a:fillRect/>
          </a:stretch>
        </p:blipFill>
        <p:spPr>
          <a:xfrm>
            <a:off x="5327650" y="3006975"/>
            <a:ext cx="429995" cy="496150"/>
          </a:xfrm>
          <a:prstGeom prst="rect">
            <a:avLst/>
          </a:prstGeom>
          <a:noFill/>
          <a:ln>
            <a:noFill/>
          </a:ln>
        </p:spPr>
      </p:pic>
      <p:sp>
        <p:nvSpPr>
          <p:cNvPr id="429" name="Google Shape;429;p31"/>
          <p:cNvSpPr/>
          <p:nvPr/>
        </p:nvSpPr>
        <p:spPr>
          <a:xfrm rot="-12735">
            <a:off x="3833539" y="3209335"/>
            <a:ext cx="1457710"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txBox="1"/>
          <p:nvPr>
            <p:ph idx="4294967295" type="title"/>
          </p:nvPr>
        </p:nvSpPr>
        <p:spPr>
          <a:xfrm>
            <a:off x="426450" y="2983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Under The Hood</a:t>
            </a:r>
            <a:endParaRPr/>
          </a:p>
        </p:txBody>
      </p:sp>
      <p:pic>
        <p:nvPicPr>
          <p:cNvPr id="431" name="Google Shape;431;p31"/>
          <p:cNvPicPr preferRelativeResize="0"/>
          <p:nvPr/>
        </p:nvPicPr>
        <p:blipFill>
          <a:blip r:embed="rId4">
            <a:alphaModFix/>
          </a:blip>
          <a:stretch>
            <a:fillRect/>
          </a:stretch>
        </p:blipFill>
        <p:spPr>
          <a:xfrm>
            <a:off x="5327650" y="2275225"/>
            <a:ext cx="429995" cy="496150"/>
          </a:xfrm>
          <a:prstGeom prst="rect">
            <a:avLst/>
          </a:prstGeom>
          <a:noFill/>
          <a:ln>
            <a:noFill/>
          </a:ln>
        </p:spPr>
      </p:pic>
      <p:pic>
        <p:nvPicPr>
          <p:cNvPr id="432" name="Google Shape;432;p31"/>
          <p:cNvPicPr preferRelativeResize="0"/>
          <p:nvPr/>
        </p:nvPicPr>
        <p:blipFill>
          <a:blip r:embed="rId4">
            <a:alphaModFix/>
          </a:blip>
          <a:stretch>
            <a:fillRect/>
          </a:stretch>
        </p:blipFill>
        <p:spPr>
          <a:xfrm>
            <a:off x="5327650" y="3738725"/>
            <a:ext cx="429995" cy="496150"/>
          </a:xfrm>
          <a:prstGeom prst="rect">
            <a:avLst/>
          </a:prstGeom>
          <a:noFill/>
          <a:ln>
            <a:noFill/>
          </a:ln>
        </p:spPr>
      </p:pic>
      <p:pic>
        <p:nvPicPr>
          <p:cNvPr id="433" name="Google Shape;433;p31"/>
          <p:cNvPicPr preferRelativeResize="0"/>
          <p:nvPr/>
        </p:nvPicPr>
        <p:blipFill>
          <a:blip r:embed="rId3">
            <a:alphaModFix/>
          </a:blip>
          <a:stretch>
            <a:fillRect/>
          </a:stretch>
        </p:blipFill>
        <p:spPr>
          <a:xfrm>
            <a:off x="4324893" y="4585800"/>
            <a:ext cx="475031" cy="496151"/>
          </a:xfrm>
          <a:prstGeom prst="rect">
            <a:avLst/>
          </a:prstGeom>
          <a:noFill/>
          <a:ln>
            <a:noFill/>
          </a:ln>
        </p:spPr>
      </p:pic>
      <p:sp>
        <p:nvSpPr>
          <p:cNvPr id="434" name="Google Shape;434;p31"/>
          <p:cNvSpPr/>
          <p:nvPr/>
        </p:nvSpPr>
        <p:spPr>
          <a:xfrm rot="1303092">
            <a:off x="3802792" y="3488719"/>
            <a:ext cx="1457673" cy="153311"/>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rot="-1707198">
            <a:off x="3773987" y="2863206"/>
            <a:ext cx="1457679" cy="153406"/>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6"/>
                                        </p:tgtEl>
                                      </p:cBhvr>
                                    </p:animEffect>
                                    <p:set>
                                      <p:cBhvr>
                                        <p:cTn dur="1" fill="hold">
                                          <p:stCondLst>
                                            <p:cond delay="1000"/>
                                          </p:stCondLst>
                                        </p:cTn>
                                        <p:tgtEl>
                                          <p:spTgt spid="4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5"/>
                                        </p:tgtEl>
                                      </p:cBhvr>
                                    </p:animEffect>
                                    <p:set>
                                      <p:cBhvr>
                                        <p:cTn dur="1" fill="hold">
                                          <p:stCondLst>
                                            <p:cond delay="1000"/>
                                          </p:stCondLst>
                                        </p:cTn>
                                        <p:tgtEl>
                                          <p:spTgt spid="4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4"/>
                                        </p:tgtEl>
                                      </p:cBhvr>
                                    </p:animEffect>
                                    <p:set>
                                      <p:cBhvr>
                                        <p:cTn dur="1" fill="hold">
                                          <p:stCondLst>
                                            <p:cond delay="1000"/>
                                          </p:stCondLst>
                                        </p:cTn>
                                        <p:tgtEl>
                                          <p:spTgt spid="4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8"/>
                                        </p:tgtEl>
                                      </p:cBhvr>
                                    </p:animEffect>
                                    <p:set>
                                      <p:cBhvr>
                                        <p:cTn dur="1" fill="hold">
                                          <p:stCondLst>
                                            <p:cond delay="1000"/>
                                          </p:stCondLst>
                                        </p:cTn>
                                        <p:tgtEl>
                                          <p:spTgt spid="4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9"/>
                                        </p:tgtEl>
                                      </p:cBhvr>
                                    </p:animEffect>
                                    <p:set>
                                      <p:cBhvr>
                                        <p:cTn dur="1" fill="hold">
                                          <p:stCondLst>
                                            <p:cond delay="1000"/>
                                          </p:stCondLst>
                                        </p:cTn>
                                        <p:tgtEl>
                                          <p:spTgt spid="4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31"/>
                                        </p:tgtEl>
                                      </p:cBhvr>
                                    </p:animEffect>
                                    <p:set>
                                      <p:cBhvr>
                                        <p:cTn dur="1" fill="hold">
                                          <p:stCondLst>
                                            <p:cond delay="1000"/>
                                          </p:stCondLst>
                                        </p:cTn>
                                        <p:tgtEl>
                                          <p:spTgt spid="4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34"/>
                                        </p:tgtEl>
                                      </p:cBhvr>
                                    </p:animEffect>
                                    <p:set>
                                      <p:cBhvr>
                                        <p:cTn dur="1" fill="hold">
                                          <p:stCondLst>
                                            <p:cond delay="1000"/>
                                          </p:stCondLst>
                                        </p:cTn>
                                        <p:tgtEl>
                                          <p:spTgt spid="4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35"/>
                                        </p:tgtEl>
                                      </p:cBhvr>
                                    </p:animEffect>
                                    <p:set>
                                      <p:cBhvr>
                                        <p:cTn dur="1" fill="hold">
                                          <p:stCondLst>
                                            <p:cond delay="1000"/>
                                          </p:stCondLst>
                                        </p:cTn>
                                        <p:tgtEl>
                                          <p:spTgt spid="4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100"/>
                                        <p:tgtEl>
                                          <p:spTgt spid="432"/>
                                        </p:tgtEl>
                                      </p:cBhvr>
                                    </p:animEffect>
                                    <p:set>
                                      <p:cBhvr>
                                        <p:cTn dur="1" fill="hold">
                                          <p:stCondLst>
                                            <p:cond delay="1100"/>
                                          </p:stCondLst>
                                        </p:cTn>
                                        <p:tgtEl>
                                          <p:spTgt spid="4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2"/>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Core Concepts - Triggers</a:t>
            </a:r>
            <a:endParaRPr sz="3400"/>
          </a:p>
        </p:txBody>
      </p:sp>
      <p:pic>
        <p:nvPicPr>
          <p:cNvPr id="441" name="Google Shape;441;p32"/>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5"/>
          <p:cNvSpPr txBox="1"/>
          <p:nvPr>
            <p:ph idx="4294967295" type="ctrTitle"/>
          </p:nvPr>
        </p:nvSpPr>
        <p:spPr>
          <a:xfrm>
            <a:off x="1017475" y="1013650"/>
            <a:ext cx="3271200" cy="97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HELLO</a:t>
            </a:r>
            <a:r>
              <a:rPr lang="en" sz="7200"/>
              <a:t>!</a:t>
            </a:r>
            <a:endParaRPr sz="7200"/>
          </a:p>
        </p:txBody>
      </p:sp>
      <p:sp>
        <p:nvSpPr>
          <p:cNvPr id="211" name="Google Shape;211;p15"/>
          <p:cNvSpPr txBox="1"/>
          <p:nvPr>
            <p:ph idx="4294967295" type="subTitle"/>
          </p:nvPr>
        </p:nvSpPr>
        <p:spPr>
          <a:xfrm>
            <a:off x="1055375" y="1984148"/>
            <a:ext cx="3271200" cy="210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accent4"/>
                </a:solidFill>
              </a:rPr>
              <a:t>I’m Daniel</a:t>
            </a:r>
            <a:endParaRPr b="1">
              <a:solidFill>
                <a:schemeClr val="accent4"/>
              </a:solidFill>
            </a:endParaRPr>
          </a:p>
          <a:p>
            <a:pPr indent="0" lvl="0" marL="0" rtl="0" algn="l">
              <a:spcBef>
                <a:spcPts val="600"/>
              </a:spcBef>
              <a:spcAft>
                <a:spcPts val="0"/>
              </a:spcAft>
              <a:buClr>
                <a:schemeClr val="dk1"/>
              </a:buClr>
              <a:buSzPts val="1100"/>
              <a:buFont typeface="Arial"/>
              <a:buNone/>
            </a:pPr>
            <a:r>
              <a:rPr lang="en"/>
              <a:t>Senior Software Engineer</a:t>
            </a:r>
            <a:endParaRPr/>
          </a:p>
          <a:p>
            <a:pPr indent="0" lvl="0" marL="0" rtl="0" algn="l">
              <a:spcBef>
                <a:spcPts val="600"/>
              </a:spcBef>
              <a:spcAft>
                <a:spcPts val="600"/>
              </a:spcAft>
              <a:buClr>
                <a:schemeClr val="dk1"/>
              </a:buClr>
              <a:buSzPts val="1100"/>
              <a:buFont typeface="Arial"/>
              <a:buNone/>
            </a:pPr>
            <a:r>
              <a:rPr lang="en" sz="1900"/>
              <a:t>youtube.com/c/beabetterdev</a:t>
            </a:r>
            <a:endParaRPr sz="1900"/>
          </a:p>
        </p:txBody>
      </p:sp>
      <p:sp>
        <p:nvSpPr>
          <p:cNvPr id="212" name="Google Shape;212;p1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13" name="Google Shape;213;p15"/>
          <p:cNvPicPr preferRelativeResize="0"/>
          <p:nvPr/>
        </p:nvPicPr>
        <p:blipFill rotWithShape="1">
          <a:blip r:embed="rId3">
            <a:alphaModFix/>
          </a:blip>
          <a:srcRect b="1510" l="-4340" r="-3360" t="1674"/>
          <a:stretch/>
        </p:blipFill>
        <p:spPr>
          <a:xfrm>
            <a:off x="4616700" y="1096175"/>
            <a:ext cx="3442800" cy="2951100"/>
          </a:xfrm>
          <a:prstGeom prst="hexagon">
            <a:avLst>
              <a:gd fmla="val 25093" name="adj"/>
              <a:gd fmla="val 115470" name="vf"/>
            </a:avLst>
          </a:prstGeom>
          <a:noFill/>
          <a:ln cap="flat" cmpd="sng" w="76200">
            <a:solidFill>
              <a:schemeClr val="accent4"/>
            </a:solidFill>
            <a:prstDash val="solid"/>
            <a:miter lim="8000"/>
            <a:headEnd len="sm" w="sm" type="none"/>
            <a:tailEnd len="sm" w="sm" type="none"/>
          </a:ln>
          <a:effectLst>
            <a:outerShdw blurRad="357188" rotWithShape="0" algn="bl" dir="5400000" dist="76200">
              <a:schemeClr val="lt1">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3"/>
          <p:cNvSpPr/>
          <p:nvPr/>
        </p:nvSpPr>
        <p:spPr>
          <a:xfrm>
            <a:off x="303688" y="242887"/>
            <a:ext cx="8555700" cy="46767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Light"/>
              <a:ea typeface="Lato Light"/>
              <a:cs typeface="Lato Light"/>
              <a:sym typeface="Lato Light"/>
            </a:endParaRPr>
          </a:p>
        </p:txBody>
      </p:sp>
      <p:sp>
        <p:nvSpPr>
          <p:cNvPr id="448" name="Google Shape;448;p33"/>
          <p:cNvSpPr txBox="1"/>
          <p:nvPr/>
        </p:nvSpPr>
        <p:spPr>
          <a:xfrm>
            <a:off x="2531592" y="1555250"/>
            <a:ext cx="4099800" cy="1627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BREAK</a:t>
            </a:r>
            <a:endParaRPr sz="500"/>
          </a:p>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SECTION</a:t>
            </a:r>
            <a:endParaRPr sz="500"/>
          </a:p>
        </p:txBody>
      </p:sp>
      <p:sp>
        <p:nvSpPr>
          <p:cNvPr id="449" name="Google Shape;449;p33"/>
          <p:cNvSpPr txBox="1"/>
          <p:nvPr/>
        </p:nvSpPr>
        <p:spPr>
          <a:xfrm>
            <a:off x="1346968" y="3243056"/>
            <a:ext cx="6467400" cy="3810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Light"/>
              <a:buNone/>
            </a:pPr>
            <a:r>
              <a:rPr b="0" i="0" lang="en" sz="800" u="none" cap="none" strike="noStrike">
                <a:solidFill>
                  <a:schemeClr val="dk1"/>
                </a:solidFill>
                <a:latin typeface="Montserrat Light"/>
                <a:ea typeface="Montserrat Light"/>
                <a:cs typeface="Montserrat Light"/>
                <a:sym typeface="Montserrat Light"/>
              </a:rPr>
              <a:t>A company is an association or collection of individuals, whether natural persons, legal persons, or a mixture of both. Company members share a common purpose and unite in order to focus their various talents.</a:t>
            </a:r>
            <a:endParaRPr sz="500"/>
          </a:p>
        </p:txBody>
      </p:sp>
      <p:pic>
        <p:nvPicPr>
          <p:cNvPr id="450" name="Google Shape;450;p33"/>
          <p:cNvPicPr preferRelativeResize="0"/>
          <p:nvPr/>
        </p:nvPicPr>
        <p:blipFill rotWithShape="1">
          <a:blip r:embed="rId3">
            <a:alphaModFix/>
          </a:blip>
          <a:srcRect b="31249" l="0" r="0" t="31249"/>
          <a:stretch/>
        </p:blipFill>
        <p:spPr>
          <a:xfrm>
            <a:off x="9863" y="0"/>
            <a:ext cx="9141620" cy="5143501"/>
          </a:xfrm>
          <a:prstGeom prst="rect">
            <a:avLst/>
          </a:prstGeom>
          <a:noFill/>
          <a:ln>
            <a:noFill/>
          </a:ln>
        </p:spPr>
      </p:pic>
      <p:sp>
        <p:nvSpPr>
          <p:cNvPr id="451" name="Google Shape;451;p33"/>
          <p:cNvSpPr txBox="1"/>
          <p:nvPr/>
        </p:nvSpPr>
        <p:spPr>
          <a:xfrm>
            <a:off x="190550" y="877900"/>
            <a:ext cx="54486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chemeClr val="lt1"/>
                </a:solidFill>
                <a:latin typeface="Montserrat"/>
                <a:ea typeface="Montserrat"/>
                <a:cs typeface="Montserrat"/>
                <a:sym typeface="Montserrat"/>
              </a:rPr>
              <a:t>Not like this...</a:t>
            </a:r>
            <a:endParaRPr sz="1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7" name="Google Shape;457;p34"/>
          <p:cNvSpPr txBox="1"/>
          <p:nvPr>
            <p:ph idx="4294967295" type="body"/>
          </p:nvPr>
        </p:nvSpPr>
        <p:spPr>
          <a:xfrm>
            <a:off x="1436450" y="11253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Inria Sans"/>
              <a:buChar char="⬥"/>
            </a:pPr>
            <a:r>
              <a:rPr b="1" lang="en">
                <a:latin typeface="Inria Sans"/>
                <a:ea typeface="Inria Sans"/>
                <a:cs typeface="Inria Sans"/>
                <a:sym typeface="Inria Sans"/>
              </a:rPr>
              <a:t>Means to Invoke your Function</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458" name="Google Shape;458;p34"/>
          <p:cNvSpPr txBox="1"/>
          <p:nvPr>
            <p:ph idx="4294967295" type="body"/>
          </p:nvPr>
        </p:nvSpPr>
        <p:spPr>
          <a:xfrm>
            <a:off x="1467975" y="1743283"/>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SDK, CLI, Console, Service Integration</a:t>
            </a:r>
            <a:endParaRPr b="1" u="sng">
              <a:latin typeface="Inria Sans"/>
              <a:ea typeface="Inria Sans"/>
              <a:cs typeface="Inria Sans"/>
              <a:sym typeface="Inria Sans"/>
            </a:endParaRPr>
          </a:p>
        </p:txBody>
      </p:sp>
      <p:sp>
        <p:nvSpPr>
          <p:cNvPr id="459" name="Google Shape;459;p34"/>
          <p:cNvSpPr txBox="1"/>
          <p:nvPr>
            <p:ph idx="4294967295" type="body"/>
          </p:nvPr>
        </p:nvSpPr>
        <p:spPr>
          <a:xfrm>
            <a:off x="1467975" y="2361217"/>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Can have many triggers</a:t>
            </a:r>
            <a:endParaRPr b="1">
              <a:latin typeface="Inria Sans"/>
              <a:ea typeface="Inria Sans"/>
              <a:cs typeface="Inria Sans"/>
              <a:sym typeface="Inria Sans"/>
            </a:endParaRPr>
          </a:p>
        </p:txBody>
      </p:sp>
      <p:sp>
        <p:nvSpPr>
          <p:cNvPr id="460" name="Google Shape;460;p34"/>
          <p:cNvSpPr txBox="1"/>
          <p:nvPr>
            <p:ph idx="4294967295" type="body"/>
          </p:nvPr>
        </p:nvSpPr>
        <p:spPr>
          <a:xfrm>
            <a:off x="1467975" y="29791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Similar concept called </a:t>
            </a:r>
            <a:r>
              <a:rPr b="1" i="1" lang="en">
                <a:latin typeface="Inria Sans"/>
                <a:ea typeface="Inria Sans"/>
                <a:cs typeface="Inria Sans"/>
                <a:sym typeface="Inria Sans"/>
              </a:rPr>
              <a:t>Event Source Mapping</a:t>
            </a:r>
            <a:endParaRPr b="1">
              <a:latin typeface="Inria Sans"/>
              <a:ea typeface="Inria Sans"/>
              <a:cs typeface="Inria Sans"/>
              <a:sym typeface="Inria Sans"/>
            </a:endParaRPr>
          </a:p>
        </p:txBody>
      </p:sp>
      <p:sp>
        <p:nvSpPr>
          <p:cNvPr id="461" name="Google Shape;461;p34"/>
          <p:cNvSpPr txBox="1"/>
          <p:nvPr>
            <p:ph idx="4294967295" type="title"/>
          </p:nvPr>
        </p:nvSpPr>
        <p:spPr>
          <a:xfrm>
            <a:off x="1060900" y="561431"/>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a Trigger?</a:t>
            </a:r>
            <a:endParaRPr/>
          </a:p>
        </p:txBody>
      </p:sp>
      <p:sp>
        <p:nvSpPr>
          <p:cNvPr id="462" name="Google Shape;462;p34"/>
          <p:cNvSpPr txBox="1"/>
          <p:nvPr>
            <p:ph idx="4294967295" type="body"/>
          </p:nvPr>
        </p:nvSpPr>
        <p:spPr>
          <a:xfrm>
            <a:off x="1436450" y="3525363"/>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Different Triggers have different scaling / retry behaviour</a:t>
            </a:r>
            <a:endParaRPr b="1">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r>
              <a:rPr lang="en"/>
              <a:t>w</a:t>
            </a:r>
            <a:endParaRPr/>
          </a:p>
        </p:txBody>
      </p:sp>
      <p:pic>
        <p:nvPicPr>
          <p:cNvPr id="468" name="Google Shape;468;p35"/>
          <p:cNvPicPr preferRelativeResize="0"/>
          <p:nvPr/>
        </p:nvPicPr>
        <p:blipFill>
          <a:blip r:embed="rId3">
            <a:alphaModFix/>
          </a:blip>
          <a:stretch>
            <a:fillRect/>
          </a:stretch>
        </p:blipFill>
        <p:spPr>
          <a:xfrm>
            <a:off x="3867075" y="981934"/>
            <a:ext cx="1224601" cy="1279042"/>
          </a:xfrm>
          <a:prstGeom prst="rect">
            <a:avLst/>
          </a:prstGeom>
          <a:noFill/>
          <a:ln>
            <a:noFill/>
          </a:ln>
        </p:spPr>
      </p:pic>
      <p:sp>
        <p:nvSpPr>
          <p:cNvPr id="469" name="Google Shape;469;p35"/>
          <p:cNvSpPr txBox="1"/>
          <p:nvPr>
            <p:ph idx="4294967295" type="title"/>
          </p:nvPr>
        </p:nvSpPr>
        <p:spPr>
          <a:xfrm>
            <a:off x="426450" y="2983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Don’t Try to Do This</a:t>
            </a:r>
            <a:endParaRPr/>
          </a:p>
        </p:txBody>
      </p:sp>
      <p:pic>
        <p:nvPicPr>
          <p:cNvPr id="470" name="Google Shape;470;p35"/>
          <p:cNvPicPr preferRelativeResize="0"/>
          <p:nvPr/>
        </p:nvPicPr>
        <p:blipFill>
          <a:blip r:embed="rId4">
            <a:alphaModFix/>
          </a:blip>
          <a:stretch>
            <a:fillRect/>
          </a:stretch>
        </p:blipFill>
        <p:spPr>
          <a:xfrm>
            <a:off x="1353750" y="1095245"/>
            <a:ext cx="1052400" cy="1052400"/>
          </a:xfrm>
          <a:prstGeom prst="rect">
            <a:avLst/>
          </a:prstGeom>
          <a:noFill/>
          <a:ln>
            <a:noFill/>
          </a:ln>
        </p:spPr>
      </p:pic>
      <p:sp>
        <p:nvSpPr>
          <p:cNvPr id="471" name="Google Shape;471;p35"/>
          <p:cNvSpPr txBox="1"/>
          <p:nvPr/>
        </p:nvSpPr>
        <p:spPr>
          <a:xfrm>
            <a:off x="538650" y="2147525"/>
            <a:ext cx="26826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Cloudwatch Event</a:t>
            </a:r>
            <a:endParaRPr b="1" sz="900">
              <a:solidFill>
                <a:schemeClr val="dk1"/>
              </a:solidFill>
              <a:latin typeface="Inria Sans"/>
              <a:ea typeface="Inria Sans"/>
              <a:cs typeface="Inria Sans"/>
              <a:sym typeface="Inria Sans"/>
            </a:endParaRPr>
          </a:p>
        </p:txBody>
      </p:sp>
      <p:sp>
        <p:nvSpPr>
          <p:cNvPr id="472" name="Google Shape;472;p35"/>
          <p:cNvSpPr/>
          <p:nvPr/>
        </p:nvSpPr>
        <p:spPr>
          <a:xfrm rot="-12704">
            <a:off x="2507320" y="1544803"/>
            <a:ext cx="1461310"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35"/>
          <p:cNvPicPr preferRelativeResize="0"/>
          <p:nvPr/>
        </p:nvPicPr>
        <p:blipFill>
          <a:blip r:embed="rId5">
            <a:alphaModFix/>
          </a:blip>
          <a:stretch>
            <a:fillRect/>
          </a:stretch>
        </p:blipFill>
        <p:spPr>
          <a:xfrm>
            <a:off x="1353750" y="2694400"/>
            <a:ext cx="1052400" cy="1052400"/>
          </a:xfrm>
          <a:prstGeom prst="rect">
            <a:avLst/>
          </a:prstGeom>
          <a:noFill/>
          <a:ln>
            <a:noFill/>
          </a:ln>
        </p:spPr>
      </p:pic>
      <p:sp>
        <p:nvSpPr>
          <p:cNvPr id="474" name="Google Shape;474;p35"/>
          <p:cNvSpPr txBox="1"/>
          <p:nvPr/>
        </p:nvSpPr>
        <p:spPr>
          <a:xfrm>
            <a:off x="538650" y="3746800"/>
            <a:ext cx="26826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API Gateway</a:t>
            </a:r>
            <a:endParaRPr b="1" sz="900">
              <a:solidFill>
                <a:schemeClr val="dk1"/>
              </a:solidFill>
              <a:latin typeface="Inria Sans"/>
              <a:ea typeface="Inria Sans"/>
              <a:cs typeface="Inria Sans"/>
              <a:sym typeface="Inria Sans"/>
            </a:endParaRPr>
          </a:p>
        </p:txBody>
      </p:sp>
      <p:sp>
        <p:nvSpPr>
          <p:cNvPr id="475" name="Google Shape;475;p35"/>
          <p:cNvSpPr/>
          <p:nvPr/>
        </p:nvSpPr>
        <p:spPr>
          <a:xfrm rot="-2145714">
            <a:off x="2414104" y="2647132"/>
            <a:ext cx="1461453" cy="153342"/>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35"/>
          <p:cNvPicPr preferRelativeResize="0"/>
          <p:nvPr/>
        </p:nvPicPr>
        <p:blipFill>
          <a:blip r:embed="rId6">
            <a:alphaModFix/>
          </a:blip>
          <a:stretch>
            <a:fillRect/>
          </a:stretch>
        </p:blipFill>
        <p:spPr>
          <a:xfrm>
            <a:off x="1913061" y="1175151"/>
            <a:ext cx="2463526" cy="2463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2" name="Google Shape;482;p36"/>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Cloudwatch Events</a:t>
            </a:r>
            <a:r>
              <a:rPr lang="en"/>
              <a:t> for Timer based jobs</a:t>
            </a:r>
            <a:endParaRPr/>
          </a:p>
          <a:p>
            <a:pPr indent="0" lvl="0" marL="0" rtl="0" algn="l">
              <a:spcBef>
                <a:spcPts val="600"/>
              </a:spcBef>
              <a:spcAft>
                <a:spcPts val="600"/>
              </a:spcAft>
              <a:buNone/>
            </a:pPr>
            <a:r>
              <a:t/>
            </a:r>
            <a:endParaRPr/>
          </a:p>
        </p:txBody>
      </p:sp>
      <p:sp>
        <p:nvSpPr>
          <p:cNvPr id="483" name="Google Shape;483;p36"/>
          <p:cNvSpPr txBox="1"/>
          <p:nvPr>
            <p:ph idx="4294967295" type="body"/>
          </p:nvPr>
        </p:nvSpPr>
        <p:spPr>
          <a:xfrm>
            <a:off x="1391775" y="1875597"/>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API Gateway</a:t>
            </a:r>
            <a:r>
              <a:rPr lang="en"/>
              <a:t> for REST APIs</a:t>
            </a:r>
            <a:endParaRPr u="sng"/>
          </a:p>
        </p:txBody>
      </p:sp>
      <p:sp>
        <p:nvSpPr>
          <p:cNvPr id="484" name="Google Shape;484;p36"/>
          <p:cNvSpPr txBox="1"/>
          <p:nvPr>
            <p:ph idx="4294967295" type="body"/>
          </p:nvPr>
        </p:nvSpPr>
        <p:spPr>
          <a:xfrm>
            <a:off x="1391775" y="2473444"/>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SNS </a:t>
            </a:r>
            <a:r>
              <a:rPr lang="en"/>
              <a:t>or </a:t>
            </a:r>
            <a:r>
              <a:rPr b="1" lang="en">
                <a:latin typeface="Inria Sans"/>
                <a:ea typeface="Inria Sans"/>
                <a:cs typeface="Inria Sans"/>
                <a:sym typeface="Inria Sans"/>
              </a:rPr>
              <a:t>SQS </a:t>
            </a:r>
            <a:r>
              <a:rPr lang="en"/>
              <a:t>for event processing </a:t>
            </a:r>
            <a:endParaRPr/>
          </a:p>
        </p:txBody>
      </p:sp>
      <p:sp>
        <p:nvSpPr>
          <p:cNvPr id="485" name="Google Shape;485;p36"/>
          <p:cNvSpPr txBox="1"/>
          <p:nvPr>
            <p:ph idx="4294967295" type="body"/>
          </p:nvPr>
        </p:nvSpPr>
        <p:spPr>
          <a:xfrm>
            <a:off x="1391775" y="3071291"/>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DynamoDB Streams</a:t>
            </a:r>
            <a:r>
              <a:rPr lang="en"/>
              <a:t> for Record Changes</a:t>
            </a:r>
            <a:endParaRPr/>
          </a:p>
        </p:txBody>
      </p:sp>
      <p:sp>
        <p:nvSpPr>
          <p:cNvPr id="486" name="Google Shape;486;p36"/>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Common Triggers / Event Source Mappings</a:t>
            </a:r>
            <a:endParaRPr/>
          </a:p>
        </p:txBody>
      </p:sp>
      <p:sp>
        <p:nvSpPr>
          <p:cNvPr id="487" name="Google Shape;487;p36"/>
          <p:cNvSpPr txBox="1"/>
          <p:nvPr>
            <p:ph idx="4294967295" type="body"/>
          </p:nvPr>
        </p:nvSpPr>
        <p:spPr>
          <a:xfrm>
            <a:off x="1391775" y="3669138"/>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S3 </a:t>
            </a:r>
            <a:r>
              <a:rPr lang="en"/>
              <a:t>for Object Creation / Updates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7"/>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Core Concepts - Invocation Types</a:t>
            </a:r>
            <a:endParaRPr sz="3400"/>
          </a:p>
          <a:p>
            <a:pPr indent="0" lvl="0" marL="0" rtl="0" algn="l">
              <a:spcBef>
                <a:spcPts val="0"/>
              </a:spcBef>
              <a:spcAft>
                <a:spcPts val="0"/>
              </a:spcAft>
              <a:buNone/>
            </a:pPr>
            <a:r>
              <a:rPr i="1" lang="en" sz="2100"/>
              <a:t>Synchronous and Asynchronous</a:t>
            </a:r>
            <a:endParaRPr i="1" sz="2100"/>
          </a:p>
        </p:txBody>
      </p:sp>
      <p:pic>
        <p:nvPicPr>
          <p:cNvPr id="493" name="Google Shape;493;p37"/>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38"/>
          <p:cNvPicPr preferRelativeResize="0"/>
          <p:nvPr/>
        </p:nvPicPr>
        <p:blipFill>
          <a:blip r:embed="rId3">
            <a:alphaModFix/>
          </a:blip>
          <a:stretch>
            <a:fillRect/>
          </a:stretch>
        </p:blipFill>
        <p:spPr>
          <a:xfrm>
            <a:off x="424525" y="2247425"/>
            <a:ext cx="3892725" cy="1103525"/>
          </a:xfrm>
          <a:prstGeom prst="rect">
            <a:avLst/>
          </a:prstGeom>
          <a:noFill/>
          <a:ln>
            <a:noFill/>
          </a:ln>
        </p:spPr>
      </p:pic>
      <p:sp>
        <p:nvSpPr>
          <p:cNvPr id="499" name="Google Shape;499;p3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00" name="Google Shape;500;p38"/>
          <p:cNvSpPr txBox="1"/>
          <p:nvPr>
            <p:ph idx="4294967295" type="title"/>
          </p:nvPr>
        </p:nvSpPr>
        <p:spPr>
          <a:xfrm>
            <a:off x="1060900" y="699725"/>
            <a:ext cx="2337000" cy="3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Synchronous </a:t>
            </a:r>
            <a:endParaRPr/>
          </a:p>
        </p:txBody>
      </p:sp>
      <p:cxnSp>
        <p:nvCxnSpPr>
          <p:cNvPr id="501" name="Google Shape;501;p38"/>
          <p:cNvCxnSpPr/>
          <p:nvPr/>
        </p:nvCxnSpPr>
        <p:spPr>
          <a:xfrm>
            <a:off x="4495875" y="1195100"/>
            <a:ext cx="0" cy="3942000"/>
          </a:xfrm>
          <a:prstGeom prst="straightConnector1">
            <a:avLst/>
          </a:prstGeom>
          <a:noFill/>
          <a:ln cap="flat" cmpd="sng" w="28575">
            <a:solidFill>
              <a:schemeClr val="dk1"/>
            </a:solidFill>
            <a:prstDash val="solid"/>
            <a:round/>
            <a:headEnd len="med" w="med" type="none"/>
            <a:tailEnd len="med" w="med" type="none"/>
          </a:ln>
        </p:spPr>
      </p:cxnSp>
      <p:cxnSp>
        <p:nvCxnSpPr>
          <p:cNvPr id="502" name="Google Shape;502;p38"/>
          <p:cNvCxnSpPr/>
          <p:nvPr/>
        </p:nvCxnSpPr>
        <p:spPr>
          <a:xfrm>
            <a:off x="510750" y="1195100"/>
            <a:ext cx="8082600" cy="0"/>
          </a:xfrm>
          <a:prstGeom prst="straightConnector1">
            <a:avLst/>
          </a:prstGeom>
          <a:noFill/>
          <a:ln cap="flat" cmpd="sng" w="28575">
            <a:solidFill>
              <a:schemeClr val="dk1"/>
            </a:solidFill>
            <a:prstDash val="solid"/>
            <a:round/>
            <a:headEnd len="med" w="med" type="none"/>
            <a:tailEnd len="med" w="med" type="none"/>
          </a:ln>
        </p:spPr>
      </p:cxnSp>
      <p:sp>
        <p:nvSpPr>
          <p:cNvPr id="503" name="Google Shape;503;p38"/>
          <p:cNvSpPr txBox="1"/>
          <p:nvPr/>
        </p:nvSpPr>
        <p:spPr>
          <a:xfrm>
            <a:off x="5273175" y="561425"/>
            <a:ext cx="3000000" cy="62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3200">
                <a:solidFill>
                  <a:schemeClr val="dk1"/>
                </a:solidFill>
                <a:latin typeface="Saira SemiCondensed Medium"/>
                <a:ea typeface="Saira SemiCondensed Medium"/>
                <a:cs typeface="Saira SemiCondensed Medium"/>
                <a:sym typeface="Saira SemiCondensed Medium"/>
              </a:rPr>
              <a:t>Asynchronous</a:t>
            </a:r>
            <a:endParaRPr/>
          </a:p>
        </p:txBody>
      </p:sp>
      <p:sp>
        <p:nvSpPr>
          <p:cNvPr id="504" name="Google Shape;504;p38"/>
          <p:cNvSpPr txBox="1"/>
          <p:nvPr/>
        </p:nvSpPr>
        <p:spPr>
          <a:xfrm>
            <a:off x="1829650" y="2247425"/>
            <a:ext cx="7995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request</a:t>
            </a:r>
            <a:endParaRPr b="1" sz="900">
              <a:solidFill>
                <a:schemeClr val="dk1"/>
              </a:solidFill>
              <a:latin typeface="Inria Sans"/>
              <a:ea typeface="Inria Sans"/>
              <a:cs typeface="Inria Sans"/>
              <a:sym typeface="Inria Sans"/>
            </a:endParaRPr>
          </a:p>
        </p:txBody>
      </p:sp>
      <p:sp>
        <p:nvSpPr>
          <p:cNvPr id="505" name="Google Shape;505;p38"/>
          <p:cNvSpPr txBox="1"/>
          <p:nvPr/>
        </p:nvSpPr>
        <p:spPr>
          <a:xfrm>
            <a:off x="1470100" y="3229200"/>
            <a:ext cx="15186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reply</a:t>
            </a:r>
            <a:endParaRPr b="1" sz="900">
              <a:solidFill>
                <a:schemeClr val="dk1"/>
              </a:solidFill>
              <a:latin typeface="Inria Sans"/>
              <a:ea typeface="Inria Sans"/>
              <a:cs typeface="Inria Sans"/>
              <a:sym typeface="Inria Sans"/>
            </a:endParaRPr>
          </a:p>
          <a:p>
            <a:pPr indent="0" lvl="0" marL="0" rtl="0" algn="ctr">
              <a:lnSpc>
                <a:spcPct val="115000"/>
              </a:lnSpc>
              <a:spcBef>
                <a:spcPts val="0"/>
              </a:spcBef>
              <a:spcAft>
                <a:spcPts val="0"/>
              </a:spcAft>
              <a:buNone/>
            </a:pPr>
            <a:r>
              <a:rPr b="1" i="1" lang="en" sz="600">
                <a:solidFill>
                  <a:schemeClr val="dk1"/>
                </a:solidFill>
                <a:latin typeface="Inria Sans"/>
                <a:ea typeface="Inria Sans"/>
                <a:cs typeface="Inria Sans"/>
                <a:sym typeface="Inria Sans"/>
              </a:rPr>
              <a:t>success or failure</a:t>
            </a:r>
            <a:endParaRPr b="1" i="1" sz="600">
              <a:solidFill>
                <a:schemeClr val="dk1"/>
              </a:solidFill>
              <a:latin typeface="Inria Sans"/>
              <a:ea typeface="Inria Sans"/>
              <a:cs typeface="Inria Sans"/>
              <a:sym typeface="Inria Sans"/>
            </a:endParaRPr>
          </a:p>
        </p:txBody>
      </p:sp>
      <p:sp>
        <p:nvSpPr>
          <p:cNvPr id="506" name="Google Shape;506;p38"/>
          <p:cNvSpPr txBox="1"/>
          <p:nvPr>
            <p:ph idx="4294967295" type="body"/>
          </p:nvPr>
        </p:nvSpPr>
        <p:spPr>
          <a:xfrm>
            <a:off x="4435125" y="3649225"/>
            <a:ext cx="4676100" cy="405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2000">
                <a:latin typeface="Inria Sans"/>
                <a:ea typeface="Inria Sans"/>
                <a:cs typeface="Inria Sans"/>
                <a:sym typeface="Inria Sans"/>
              </a:rPr>
              <a:t>How do we handle failure?</a:t>
            </a:r>
            <a:endParaRPr sz="2000"/>
          </a:p>
        </p:txBody>
      </p:sp>
      <p:sp>
        <p:nvSpPr>
          <p:cNvPr id="507" name="Google Shape;507;p38"/>
          <p:cNvSpPr txBox="1"/>
          <p:nvPr>
            <p:ph idx="4294967295" type="body"/>
          </p:nvPr>
        </p:nvSpPr>
        <p:spPr>
          <a:xfrm>
            <a:off x="4435125" y="4146100"/>
            <a:ext cx="4676100" cy="405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2800" u="sng">
                <a:latin typeface="Inria Sans"/>
                <a:ea typeface="Inria Sans"/>
                <a:cs typeface="Inria Sans"/>
                <a:sym typeface="Inria Sans"/>
              </a:rPr>
              <a:t>D</a:t>
            </a:r>
            <a:r>
              <a:rPr b="1" lang="en" sz="2800">
                <a:latin typeface="Inria Sans"/>
                <a:ea typeface="Inria Sans"/>
                <a:cs typeface="Inria Sans"/>
                <a:sym typeface="Inria Sans"/>
              </a:rPr>
              <a:t>ead </a:t>
            </a:r>
            <a:r>
              <a:rPr b="1" lang="en" sz="2800" u="sng">
                <a:latin typeface="Inria Sans"/>
                <a:ea typeface="Inria Sans"/>
                <a:cs typeface="Inria Sans"/>
                <a:sym typeface="Inria Sans"/>
              </a:rPr>
              <a:t>L</a:t>
            </a:r>
            <a:r>
              <a:rPr b="1" lang="en" sz="2800">
                <a:latin typeface="Inria Sans"/>
                <a:ea typeface="Inria Sans"/>
                <a:cs typeface="Inria Sans"/>
                <a:sym typeface="Inria Sans"/>
              </a:rPr>
              <a:t>etter </a:t>
            </a:r>
            <a:r>
              <a:rPr b="1" lang="en" sz="2800" u="sng">
                <a:latin typeface="Inria Sans"/>
                <a:ea typeface="Inria Sans"/>
                <a:cs typeface="Inria Sans"/>
                <a:sym typeface="Inria Sans"/>
              </a:rPr>
              <a:t>Q</a:t>
            </a:r>
            <a:r>
              <a:rPr b="1" lang="en" sz="2800">
                <a:latin typeface="Inria Sans"/>
                <a:ea typeface="Inria Sans"/>
                <a:cs typeface="Inria Sans"/>
                <a:sym typeface="Inria Sans"/>
              </a:rPr>
              <a:t>ueue</a:t>
            </a:r>
            <a:endParaRPr sz="2800"/>
          </a:p>
        </p:txBody>
      </p:sp>
      <p:pic>
        <p:nvPicPr>
          <p:cNvPr id="508" name="Google Shape;508;p38"/>
          <p:cNvPicPr preferRelativeResize="0"/>
          <p:nvPr/>
        </p:nvPicPr>
        <p:blipFill>
          <a:blip r:embed="rId4">
            <a:alphaModFix/>
          </a:blip>
          <a:stretch>
            <a:fillRect/>
          </a:stretch>
        </p:blipFill>
        <p:spPr>
          <a:xfrm>
            <a:off x="4674500" y="2310513"/>
            <a:ext cx="4338250" cy="720200"/>
          </a:xfrm>
          <a:prstGeom prst="rect">
            <a:avLst/>
          </a:prstGeom>
          <a:noFill/>
          <a:ln>
            <a:noFill/>
          </a:ln>
        </p:spPr>
      </p:pic>
      <p:sp>
        <p:nvSpPr>
          <p:cNvPr id="509" name="Google Shape;509;p38"/>
          <p:cNvSpPr txBox="1"/>
          <p:nvPr/>
        </p:nvSpPr>
        <p:spPr>
          <a:xfrm>
            <a:off x="5347775" y="2310525"/>
            <a:ext cx="7995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request</a:t>
            </a:r>
            <a:endParaRPr b="1" sz="900">
              <a:solidFill>
                <a:schemeClr val="dk1"/>
              </a:solidFill>
              <a:latin typeface="Inria Sans"/>
              <a:ea typeface="Inria Sans"/>
              <a:cs typeface="Inria Sans"/>
              <a:sym typeface="Inria Sans"/>
            </a:endParaRPr>
          </a:p>
        </p:txBody>
      </p:sp>
      <p:sp>
        <p:nvSpPr>
          <p:cNvPr id="510" name="Google Shape;510;p38"/>
          <p:cNvSpPr txBox="1"/>
          <p:nvPr/>
        </p:nvSpPr>
        <p:spPr>
          <a:xfrm>
            <a:off x="4988225" y="2979875"/>
            <a:ext cx="15186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reply</a:t>
            </a:r>
            <a:endParaRPr b="1" sz="900">
              <a:solidFill>
                <a:schemeClr val="dk1"/>
              </a:solidFill>
              <a:latin typeface="Inria Sans"/>
              <a:ea typeface="Inria Sans"/>
              <a:cs typeface="Inria Sans"/>
              <a:sym typeface="Inria Sans"/>
            </a:endParaRPr>
          </a:p>
          <a:p>
            <a:pPr indent="0" lvl="0" marL="0" rtl="0" algn="ctr">
              <a:lnSpc>
                <a:spcPct val="115000"/>
              </a:lnSpc>
              <a:spcBef>
                <a:spcPts val="0"/>
              </a:spcBef>
              <a:spcAft>
                <a:spcPts val="0"/>
              </a:spcAft>
              <a:buNone/>
            </a:pPr>
            <a:r>
              <a:rPr b="1" i="1" lang="en" sz="600">
                <a:solidFill>
                  <a:schemeClr val="dk1"/>
                </a:solidFill>
                <a:latin typeface="Inria Sans"/>
                <a:ea typeface="Inria Sans"/>
                <a:cs typeface="Inria Sans"/>
                <a:sym typeface="Inria Sans"/>
              </a:rPr>
              <a:t>success or failure</a:t>
            </a:r>
            <a:endParaRPr b="1" i="1" sz="600">
              <a:solidFill>
                <a:schemeClr val="dk1"/>
              </a:solidFill>
              <a:latin typeface="Inria Sans"/>
              <a:ea typeface="Inria Sans"/>
              <a:cs typeface="Inria Sans"/>
              <a:sym typeface="Inria Sans"/>
            </a:endParaRPr>
          </a:p>
        </p:txBody>
      </p:sp>
      <p:sp>
        <p:nvSpPr>
          <p:cNvPr id="511" name="Google Shape;511;p38"/>
          <p:cNvSpPr txBox="1"/>
          <p:nvPr/>
        </p:nvSpPr>
        <p:spPr>
          <a:xfrm>
            <a:off x="7473675" y="2310513"/>
            <a:ext cx="7995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process</a:t>
            </a:r>
            <a:endParaRPr b="1" sz="900">
              <a:solidFill>
                <a:schemeClr val="dk1"/>
              </a:solidFill>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17" name="Google Shape;517;p39"/>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Synchronous can have cost implications</a:t>
            </a:r>
            <a:endParaRPr/>
          </a:p>
          <a:p>
            <a:pPr indent="0" lvl="0" marL="0" rtl="0" algn="l">
              <a:spcBef>
                <a:spcPts val="600"/>
              </a:spcBef>
              <a:spcAft>
                <a:spcPts val="600"/>
              </a:spcAft>
              <a:buNone/>
            </a:pPr>
            <a:r>
              <a:t/>
            </a:r>
            <a:endParaRPr/>
          </a:p>
        </p:txBody>
      </p:sp>
      <p:sp>
        <p:nvSpPr>
          <p:cNvPr id="518" name="Google Shape;518;p39"/>
          <p:cNvSpPr txBox="1"/>
          <p:nvPr>
            <p:ph idx="4294967295" type="body"/>
          </p:nvPr>
        </p:nvSpPr>
        <p:spPr>
          <a:xfrm>
            <a:off x="1391775" y="18756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Asynchronous can be more suitable for fault tolerant use cases</a:t>
            </a:r>
            <a:endParaRPr u="sng"/>
          </a:p>
        </p:txBody>
      </p:sp>
      <p:sp>
        <p:nvSpPr>
          <p:cNvPr id="519" name="Google Shape;519;p39"/>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Why does this matter?</a:t>
            </a:r>
            <a:endParaRPr/>
          </a:p>
        </p:txBody>
      </p:sp>
      <p:sp>
        <p:nvSpPr>
          <p:cNvPr id="520" name="Google Shape;520;p39"/>
          <p:cNvSpPr txBox="1"/>
          <p:nvPr>
            <p:ph idx="4294967295" type="body"/>
          </p:nvPr>
        </p:nvSpPr>
        <p:spPr>
          <a:xfrm>
            <a:off x="1360250" y="2801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Different Failure Behaviours</a:t>
            </a:r>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26" name="Google Shape;526;p40"/>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Event Processing System With Multiple Lambdas calling each other</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527" name="Google Shape;527;p40"/>
          <p:cNvSpPr txBox="1"/>
          <p:nvPr>
            <p:ph idx="4294967295" type="body"/>
          </p:nvPr>
        </p:nvSpPr>
        <p:spPr>
          <a:xfrm>
            <a:off x="1391775" y="21804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Initially Used Synchronous… Whoops</a:t>
            </a:r>
            <a:endParaRPr u="sng"/>
          </a:p>
        </p:txBody>
      </p:sp>
      <p:sp>
        <p:nvSpPr>
          <p:cNvPr id="528" name="Google Shape;528;p40"/>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Real Life Example</a:t>
            </a:r>
            <a:endParaRPr/>
          </a:p>
        </p:txBody>
      </p:sp>
      <p:sp>
        <p:nvSpPr>
          <p:cNvPr id="529" name="Google Shape;529;p40"/>
          <p:cNvSpPr txBox="1"/>
          <p:nvPr>
            <p:ph idx="4294967295" type="body"/>
          </p:nvPr>
        </p:nvSpPr>
        <p:spPr>
          <a:xfrm>
            <a:off x="1391775" y="2762975"/>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Switched to Async and Voila...</a:t>
            </a:r>
            <a:endParaRPr/>
          </a:p>
          <a:p>
            <a:pPr indent="0" lvl="0" marL="0" rtl="0" algn="l">
              <a:spcBef>
                <a:spcPts val="600"/>
              </a:spcBef>
              <a:spcAft>
                <a:spcPts val="600"/>
              </a:spcAft>
              <a:buNone/>
            </a:pPr>
            <a:r>
              <a:t/>
            </a:r>
            <a:endParaRPr/>
          </a:p>
        </p:txBody>
      </p:sp>
      <p:pic>
        <p:nvPicPr>
          <p:cNvPr id="530" name="Google Shape;530;p40"/>
          <p:cNvPicPr preferRelativeResize="0"/>
          <p:nvPr/>
        </p:nvPicPr>
        <p:blipFill>
          <a:blip r:embed="rId3">
            <a:alphaModFix/>
          </a:blip>
          <a:stretch>
            <a:fillRect/>
          </a:stretch>
        </p:blipFill>
        <p:spPr>
          <a:xfrm>
            <a:off x="3789673" y="3369246"/>
            <a:ext cx="1007600" cy="1052401"/>
          </a:xfrm>
          <a:prstGeom prst="rect">
            <a:avLst/>
          </a:prstGeom>
          <a:noFill/>
          <a:ln>
            <a:noFill/>
          </a:ln>
        </p:spPr>
      </p:pic>
      <p:pic>
        <p:nvPicPr>
          <p:cNvPr id="531" name="Google Shape;531;p40"/>
          <p:cNvPicPr preferRelativeResize="0"/>
          <p:nvPr/>
        </p:nvPicPr>
        <p:blipFill>
          <a:blip r:embed="rId3">
            <a:alphaModFix/>
          </a:blip>
          <a:stretch>
            <a:fillRect/>
          </a:stretch>
        </p:blipFill>
        <p:spPr>
          <a:xfrm>
            <a:off x="6239223" y="3369246"/>
            <a:ext cx="1007599" cy="1052401"/>
          </a:xfrm>
          <a:prstGeom prst="rect">
            <a:avLst/>
          </a:prstGeom>
          <a:noFill/>
          <a:ln>
            <a:noFill/>
          </a:ln>
        </p:spPr>
      </p:pic>
      <p:pic>
        <p:nvPicPr>
          <p:cNvPr id="532" name="Google Shape;532;p40"/>
          <p:cNvPicPr preferRelativeResize="0"/>
          <p:nvPr/>
        </p:nvPicPr>
        <p:blipFill>
          <a:blip r:embed="rId4">
            <a:alphaModFix/>
          </a:blip>
          <a:stretch>
            <a:fillRect/>
          </a:stretch>
        </p:blipFill>
        <p:spPr>
          <a:xfrm>
            <a:off x="1466125" y="3369245"/>
            <a:ext cx="1052400" cy="1052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1"/>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Core Concepts - Duration / Timeouts</a:t>
            </a:r>
            <a:endParaRPr sz="3400"/>
          </a:p>
          <a:p>
            <a:pPr indent="0" lvl="0" marL="0" rtl="0" algn="l">
              <a:spcBef>
                <a:spcPts val="0"/>
              </a:spcBef>
              <a:spcAft>
                <a:spcPts val="0"/>
              </a:spcAft>
              <a:buNone/>
            </a:pPr>
            <a:r>
              <a:t/>
            </a:r>
            <a:endParaRPr i="1" sz="2100"/>
          </a:p>
        </p:txBody>
      </p:sp>
      <p:pic>
        <p:nvPicPr>
          <p:cNvPr id="538" name="Google Shape;538;p41"/>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2"/>
          <p:cNvSpPr/>
          <p:nvPr/>
        </p:nvSpPr>
        <p:spPr>
          <a:xfrm>
            <a:off x="303688" y="242887"/>
            <a:ext cx="8555700" cy="46767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Light"/>
              <a:ea typeface="Lato Light"/>
              <a:cs typeface="Lato Light"/>
              <a:sym typeface="Lato Light"/>
            </a:endParaRPr>
          </a:p>
        </p:txBody>
      </p:sp>
      <p:sp>
        <p:nvSpPr>
          <p:cNvPr id="545" name="Google Shape;545;p42"/>
          <p:cNvSpPr txBox="1"/>
          <p:nvPr/>
        </p:nvSpPr>
        <p:spPr>
          <a:xfrm>
            <a:off x="2531592" y="1555250"/>
            <a:ext cx="4099800" cy="1627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BREAK</a:t>
            </a:r>
            <a:endParaRPr sz="500"/>
          </a:p>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SECTION</a:t>
            </a:r>
            <a:endParaRPr sz="500"/>
          </a:p>
        </p:txBody>
      </p:sp>
      <p:sp>
        <p:nvSpPr>
          <p:cNvPr id="546" name="Google Shape;546;p42"/>
          <p:cNvSpPr txBox="1"/>
          <p:nvPr/>
        </p:nvSpPr>
        <p:spPr>
          <a:xfrm>
            <a:off x="1346968" y="3243056"/>
            <a:ext cx="6467400" cy="3810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Light"/>
              <a:buNone/>
            </a:pPr>
            <a:r>
              <a:rPr b="0" i="0" lang="en" sz="800" u="none" cap="none" strike="noStrike">
                <a:solidFill>
                  <a:schemeClr val="dk1"/>
                </a:solidFill>
                <a:latin typeface="Montserrat Light"/>
                <a:ea typeface="Montserrat Light"/>
                <a:cs typeface="Montserrat Light"/>
                <a:sym typeface="Montserrat Light"/>
              </a:rPr>
              <a:t>A company is an association or collection of individuals, whether natural persons, legal persons, or a mixture of both. Company members share a common purpose and unite in order to focus their various talents.</a:t>
            </a:r>
            <a:endParaRPr sz="500"/>
          </a:p>
        </p:txBody>
      </p:sp>
      <p:pic>
        <p:nvPicPr>
          <p:cNvPr id="547" name="Google Shape;547;p42"/>
          <p:cNvPicPr preferRelativeResize="0"/>
          <p:nvPr/>
        </p:nvPicPr>
        <p:blipFill rotWithShape="1">
          <a:blip r:embed="rId3">
            <a:alphaModFix/>
          </a:blip>
          <a:srcRect b="7806" l="0" r="0" t="7798"/>
          <a:stretch/>
        </p:blipFill>
        <p:spPr>
          <a:xfrm>
            <a:off x="0" y="0"/>
            <a:ext cx="9141619" cy="5143501"/>
          </a:xfrm>
          <a:prstGeom prst="rect">
            <a:avLst/>
          </a:prstGeom>
          <a:noFill/>
          <a:ln>
            <a:noFill/>
          </a:ln>
        </p:spPr>
      </p:pic>
      <p:sp>
        <p:nvSpPr>
          <p:cNvPr id="548" name="Google Shape;548;p42"/>
          <p:cNvSpPr txBox="1"/>
          <p:nvPr/>
        </p:nvSpPr>
        <p:spPr>
          <a:xfrm>
            <a:off x="1569300" y="4071600"/>
            <a:ext cx="6005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Montserrat"/>
                <a:ea typeface="Montserrat"/>
                <a:cs typeface="Montserrat"/>
                <a:sym typeface="Montserrat"/>
              </a:rPr>
              <a:t>We all have our </a:t>
            </a:r>
            <a:r>
              <a:rPr lang="en" sz="5000" u="sng">
                <a:solidFill>
                  <a:schemeClr val="lt1"/>
                </a:solidFill>
                <a:latin typeface="Playfair Display SemiBold"/>
                <a:ea typeface="Playfair Display SemiBold"/>
                <a:cs typeface="Playfair Display SemiBold"/>
                <a:sym typeface="Playfair Display SemiBold"/>
              </a:rPr>
              <a:t>Limits</a:t>
            </a:r>
            <a:endParaRPr sz="5000">
              <a:solidFill>
                <a:schemeClr val="lt1"/>
              </a:solidFill>
              <a:latin typeface="Playfair Display SemiBold"/>
              <a:ea typeface="Playfair Display SemiBold"/>
              <a:cs typeface="Playfair Display SemiBold"/>
              <a:sym typeface="Playfair Displ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6"/>
          <p:cNvSpPr txBox="1"/>
          <p:nvPr>
            <p:ph type="ctrTitle"/>
          </p:nvPr>
        </p:nvSpPr>
        <p:spPr>
          <a:xfrm>
            <a:off x="1823925" y="2066369"/>
            <a:ext cx="66342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COURSE</a:t>
            </a:r>
            <a:r>
              <a:rPr lang="en"/>
              <a:t> INTRODUCTION</a:t>
            </a:r>
            <a:endParaRPr/>
          </a:p>
        </p:txBody>
      </p:sp>
      <p:sp>
        <p:nvSpPr>
          <p:cNvPr id="219" name="Google Shape;219;p16"/>
          <p:cNvSpPr txBox="1"/>
          <p:nvPr>
            <p:ph idx="1" type="subTitle"/>
          </p:nvPr>
        </p:nvSpPr>
        <p:spPr>
          <a:xfrm>
            <a:off x="1823925" y="2655065"/>
            <a:ext cx="6634200" cy="3864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Approach, Teaching Format, Content, Pre-requisites</a:t>
            </a:r>
            <a:endParaRPr/>
          </a:p>
        </p:txBody>
      </p:sp>
      <p:sp>
        <p:nvSpPr>
          <p:cNvPr id="220" name="Google Shape;220;p16"/>
          <p:cNvSpPr txBox="1"/>
          <p:nvPr/>
        </p:nvSpPr>
        <p:spPr>
          <a:xfrm>
            <a:off x="708350" y="2046300"/>
            <a:ext cx="908700" cy="105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a:solidFill>
                <a:schemeClr val="dk1"/>
              </a:solidFill>
              <a:latin typeface="Saira Semi Condensed"/>
              <a:ea typeface="Saira Semi Condensed"/>
              <a:cs typeface="Saira Semi Condensed"/>
              <a:sym typeface="Saira Semi Condensed"/>
            </a:endParaRPr>
          </a:p>
        </p:txBody>
      </p:sp>
      <p:pic>
        <p:nvPicPr>
          <p:cNvPr id="221" name="Google Shape;221;p16"/>
          <p:cNvPicPr preferRelativeResize="0"/>
          <p:nvPr/>
        </p:nvPicPr>
        <p:blipFill>
          <a:blip r:embed="rId3">
            <a:alphaModFix/>
          </a:blip>
          <a:stretch>
            <a:fillRect/>
          </a:stretch>
        </p:blipFill>
        <p:spPr>
          <a:xfrm>
            <a:off x="777237" y="2136149"/>
            <a:ext cx="770924" cy="805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54" name="Google Shape;554;p43"/>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Maximum 15 minutes before automatic timeout</a:t>
            </a:r>
            <a:endParaRPr/>
          </a:p>
          <a:p>
            <a:pPr indent="0" lvl="0" marL="0" rtl="0" algn="l">
              <a:spcBef>
                <a:spcPts val="600"/>
              </a:spcBef>
              <a:spcAft>
                <a:spcPts val="600"/>
              </a:spcAft>
              <a:buNone/>
            </a:pPr>
            <a:r>
              <a:t/>
            </a:r>
            <a:endParaRPr/>
          </a:p>
        </p:txBody>
      </p:sp>
      <p:sp>
        <p:nvSpPr>
          <p:cNvPr id="555" name="Google Shape;555;p43"/>
          <p:cNvSpPr txBox="1"/>
          <p:nvPr>
            <p:ph idx="4294967295" type="body"/>
          </p:nvPr>
        </p:nvSpPr>
        <p:spPr>
          <a:xfrm>
            <a:off x="1353073" y="18756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This means Lambda are not suitable for long running processes</a:t>
            </a:r>
            <a:endParaRPr u="sng"/>
          </a:p>
        </p:txBody>
      </p:sp>
      <p:sp>
        <p:nvSpPr>
          <p:cNvPr id="556" name="Google Shape;556;p43"/>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Lambda Duration Limits</a:t>
            </a:r>
            <a:endParaRPr/>
          </a:p>
        </p:txBody>
      </p:sp>
      <p:sp>
        <p:nvSpPr>
          <p:cNvPr id="557" name="Google Shape;557;p43"/>
          <p:cNvSpPr txBox="1"/>
          <p:nvPr>
            <p:ph idx="4294967295" type="body"/>
          </p:nvPr>
        </p:nvSpPr>
        <p:spPr>
          <a:xfrm>
            <a:off x="1360250" y="2801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Lambdas will automatically Timeout when the configured limit is reached</a:t>
            </a:r>
            <a:endParaRPr/>
          </a:p>
          <a:p>
            <a:pPr indent="0" lvl="0" marL="0" rtl="0" algn="l">
              <a:spcBef>
                <a:spcPts val="600"/>
              </a:spcBef>
              <a:spcAft>
                <a:spcPts val="600"/>
              </a:spcAft>
              <a:buNone/>
            </a:pPr>
            <a:r>
              <a:t/>
            </a:r>
            <a:endParaRPr/>
          </a:p>
        </p:txBody>
      </p:sp>
      <p:sp>
        <p:nvSpPr>
          <p:cNvPr id="558" name="Google Shape;558;p43"/>
          <p:cNvSpPr txBox="1"/>
          <p:nvPr>
            <p:ph idx="4294967295" type="body"/>
          </p:nvPr>
        </p:nvSpPr>
        <p:spPr>
          <a:xfrm>
            <a:off x="1360250" y="36399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Default is 3 seconds - Configurable via Console</a:t>
            </a:r>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4" name="Google Shape;564;p44"/>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Longer timeouts aren’t always better</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565" name="Google Shape;565;p44"/>
          <p:cNvSpPr txBox="1"/>
          <p:nvPr>
            <p:ph idx="4294967295" type="body"/>
          </p:nvPr>
        </p:nvSpPr>
        <p:spPr>
          <a:xfrm>
            <a:off x="1360250" y="1854628"/>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Background (asynchronous) processes are also terminated</a:t>
            </a:r>
            <a:endParaRPr u="sng"/>
          </a:p>
        </p:txBody>
      </p:sp>
      <p:sp>
        <p:nvSpPr>
          <p:cNvPr id="566" name="Google Shape;566;p44"/>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 Tips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5"/>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Core Concepts - Memory</a:t>
            </a:r>
            <a:endParaRPr sz="3400"/>
          </a:p>
          <a:p>
            <a:pPr indent="0" lvl="0" marL="0" rtl="0" algn="l">
              <a:spcBef>
                <a:spcPts val="0"/>
              </a:spcBef>
              <a:spcAft>
                <a:spcPts val="0"/>
              </a:spcAft>
              <a:buNone/>
            </a:pPr>
            <a:r>
              <a:t/>
            </a:r>
            <a:endParaRPr i="1" sz="2100"/>
          </a:p>
        </p:txBody>
      </p:sp>
      <p:pic>
        <p:nvPicPr>
          <p:cNvPr id="572" name="Google Shape;572;p45"/>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6"/>
          <p:cNvSpPr/>
          <p:nvPr/>
        </p:nvSpPr>
        <p:spPr>
          <a:xfrm>
            <a:off x="303688" y="242887"/>
            <a:ext cx="8555700" cy="46767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Light"/>
              <a:ea typeface="Lato Light"/>
              <a:cs typeface="Lato Light"/>
              <a:sym typeface="Lato Light"/>
            </a:endParaRPr>
          </a:p>
        </p:txBody>
      </p:sp>
      <p:sp>
        <p:nvSpPr>
          <p:cNvPr id="579" name="Google Shape;579;p46"/>
          <p:cNvSpPr txBox="1"/>
          <p:nvPr/>
        </p:nvSpPr>
        <p:spPr>
          <a:xfrm>
            <a:off x="2531592" y="1555250"/>
            <a:ext cx="4099800" cy="1627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BREAK</a:t>
            </a:r>
            <a:endParaRPr sz="500"/>
          </a:p>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SECTION</a:t>
            </a:r>
            <a:endParaRPr sz="500"/>
          </a:p>
        </p:txBody>
      </p:sp>
      <p:sp>
        <p:nvSpPr>
          <p:cNvPr id="580" name="Google Shape;580;p46"/>
          <p:cNvSpPr txBox="1"/>
          <p:nvPr/>
        </p:nvSpPr>
        <p:spPr>
          <a:xfrm>
            <a:off x="1346968" y="3243056"/>
            <a:ext cx="6467400" cy="3810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Light"/>
              <a:buNone/>
            </a:pPr>
            <a:r>
              <a:rPr b="0" i="0" lang="en" sz="800" u="none" cap="none" strike="noStrike">
                <a:solidFill>
                  <a:schemeClr val="dk1"/>
                </a:solidFill>
                <a:latin typeface="Montserrat Light"/>
                <a:ea typeface="Montserrat Light"/>
                <a:cs typeface="Montserrat Light"/>
                <a:sym typeface="Montserrat Light"/>
              </a:rPr>
              <a:t>A company is an association or collection of individuals, whether natural persons, legal persons, or a mixture of both. Company members share a common purpose and unite in order to focus their various talents.</a:t>
            </a:r>
            <a:endParaRPr sz="500"/>
          </a:p>
        </p:txBody>
      </p:sp>
      <p:pic>
        <p:nvPicPr>
          <p:cNvPr id="581" name="Google Shape;581;p46"/>
          <p:cNvPicPr preferRelativeResize="0"/>
          <p:nvPr/>
        </p:nvPicPr>
        <p:blipFill rotWithShape="1">
          <a:blip r:embed="rId3">
            <a:alphaModFix/>
          </a:blip>
          <a:srcRect b="0" l="9" r="19" t="0"/>
          <a:stretch/>
        </p:blipFill>
        <p:spPr>
          <a:xfrm>
            <a:off x="0" y="0"/>
            <a:ext cx="9141619" cy="5143500"/>
          </a:xfrm>
          <a:prstGeom prst="rect">
            <a:avLst/>
          </a:prstGeom>
          <a:noFill/>
          <a:ln>
            <a:noFill/>
          </a:ln>
        </p:spPr>
      </p:pic>
      <p:sp>
        <p:nvSpPr>
          <p:cNvPr id="582" name="Google Shape;582;p46"/>
          <p:cNvSpPr txBox="1"/>
          <p:nvPr/>
        </p:nvSpPr>
        <p:spPr>
          <a:xfrm>
            <a:off x="1408300" y="242875"/>
            <a:ext cx="634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Montserrat"/>
                <a:ea typeface="Montserrat"/>
                <a:cs typeface="Montserrat"/>
                <a:sym typeface="Montserrat"/>
              </a:rPr>
              <a:t>Who Remembers These?</a:t>
            </a:r>
            <a:endParaRPr sz="5000">
              <a:solidFill>
                <a:schemeClr val="lt1"/>
              </a:solidFill>
              <a:latin typeface="Playfair Display SemiBold"/>
              <a:ea typeface="Playfair Display SemiBold"/>
              <a:cs typeface="Playfair Display SemiBold"/>
              <a:sym typeface="Playfair Display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88" name="Google Shape;588;p47"/>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Defines the amount of memory available to your function at runtime</a:t>
            </a:r>
            <a:endParaRPr/>
          </a:p>
          <a:p>
            <a:pPr indent="0" lvl="0" marL="0" rtl="0" algn="l">
              <a:spcBef>
                <a:spcPts val="600"/>
              </a:spcBef>
              <a:spcAft>
                <a:spcPts val="600"/>
              </a:spcAft>
              <a:buNone/>
            </a:pPr>
            <a:r>
              <a:t/>
            </a:r>
            <a:endParaRPr/>
          </a:p>
        </p:txBody>
      </p:sp>
      <p:sp>
        <p:nvSpPr>
          <p:cNvPr id="589" name="Google Shape;589;p47"/>
          <p:cNvSpPr txBox="1"/>
          <p:nvPr>
            <p:ph idx="4294967295" type="body"/>
          </p:nvPr>
        </p:nvSpPr>
        <p:spPr>
          <a:xfrm>
            <a:off x="1391775" y="21042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Range between 128 MB and 10,240 MB</a:t>
            </a:r>
            <a:endParaRPr u="sng"/>
          </a:p>
        </p:txBody>
      </p:sp>
      <p:sp>
        <p:nvSpPr>
          <p:cNvPr id="590" name="Google Shape;590;p47"/>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Lambda Memory</a:t>
            </a:r>
            <a:endParaRPr/>
          </a:p>
        </p:txBody>
      </p:sp>
      <p:sp>
        <p:nvSpPr>
          <p:cNvPr id="591" name="Google Shape;591;p47"/>
          <p:cNvSpPr txBox="1"/>
          <p:nvPr>
            <p:ph idx="4294967295" type="body"/>
          </p:nvPr>
        </p:nvSpPr>
        <p:spPr>
          <a:xfrm>
            <a:off x="1360250" y="2638775"/>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Changing Memory is the most significant performance lever available to you</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592" name="Google Shape;592;p47"/>
          <p:cNvSpPr txBox="1"/>
          <p:nvPr>
            <p:ph idx="4294967295" type="body"/>
          </p:nvPr>
        </p:nvSpPr>
        <p:spPr>
          <a:xfrm>
            <a:off x="1391775" y="3523925"/>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Increasing memory determines instance type behind the scenes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98" name="Google Shape;598;p48"/>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Increasing memory setting can reduce the impact of cold start</a:t>
            </a:r>
            <a:endParaRPr/>
          </a:p>
          <a:p>
            <a:pPr indent="0" lvl="0" marL="0" rtl="0" algn="l">
              <a:spcBef>
                <a:spcPts val="600"/>
              </a:spcBef>
              <a:spcAft>
                <a:spcPts val="600"/>
              </a:spcAft>
              <a:buNone/>
            </a:pPr>
            <a:r>
              <a:t/>
            </a:r>
            <a:endParaRPr/>
          </a:p>
        </p:txBody>
      </p:sp>
      <p:sp>
        <p:nvSpPr>
          <p:cNvPr id="599" name="Google Shape;599;p48"/>
          <p:cNvSpPr txBox="1"/>
          <p:nvPr>
            <p:ph idx="4294967295" type="body"/>
          </p:nvPr>
        </p:nvSpPr>
        <p:spPr>
          <a:xfrm>
            <a:off x="1391775" y="21042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Can also help with Networking Connectivity Speed</a:t>
            </a:r>
            <a:endParaRPr u="sng"/>
          </a:p>
        </p:txBody>
      </p:sp>
      <p:sp>
        <p:nvSpPr>
          <p:cNvPr id="600" name="Google Shape;600;p48"/>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 Tips</a:t>
            </a:r>
            <a:endParaRPr/>
          </a:p>
        </p:txBody>
      </p:sp>
      <p:sp>
        <p:nvSpPr>
          <p:cNvPr id="601" name="Google Shape;601;p48"/>
          <p:cNvSpPr txBox="1"/>
          <p:nvPr>
            <p:ph idx="4294967295" type="body"/>
          </p:nvPr>
        </p:nvSpPr>
        <p:spPr>
          <a:xfrm>
            <a:off x="1360250" y="3553175"/>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You should try and find the sweet spot to balance performance and invocation duration</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602" name="Google Shape;602;p48"/>
          <p:cNvSpPr txBox="1"/>
          <p:nvPr>
            <p:ph idx="4294967295" type="body"/>
          </p:nvPr>
        </p:nvSpPr>
        <p:spPr>
          <a:xfrm>
            <a:off x="1391775" y="27138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Memory increase doesn’t result in linear performance gain</a:t>
            </a:r>
            <a:endParaRPr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9"/>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Side Topic - Pricing</a:t>
            </a:r>
            <a:endParaRPr sz="3400"/>
          </a:p>
          <a:p>
            <a:pPr indent="0" lvl="0" marL="0" rtl="0" algn="l">
              <a:spcBef>
                <a:spcPts val="0"/>
              </a:spcBef>
              <a:spcAft>
                <a:spcPts val="0"/>
              </a:spcAft>
              <a:buNone/>
            </a:pPr>
            <a:r>
              <a:t/>
            </a:r>
            <a:endParaRPr i="1" sz="2100"/>
          </a:p>
        </p:txBody>
      </p:sp>
      <p:pic>
        <p:nvPicPr>
          <p:cNvPr id="608" name="Google Shape;608;p49"/>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4" name="Google Shape;614;p50"/>
          <p:cNvSpPr txBox="1"/>
          <p:nvPr>
            <p:ph idx="4294967295" type="title"/>
          </p:nvPr>
        </p:nvSpPr>
        <p:spPr>
          <a:xfrm>
            <a:off x="629975" y="747275"/>
            <a:ext cx="2337000" cy="3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500"/>
              <a:t>Invocation Count</a:t>
            </a:r>
            <a:endParaRPr sz="2500"/>
          </a:p>
        </p:txBody>
      </p:sp>
      <p:cxnSp>
        <p:nvCxnSpPr>
          <p:cNvPr id="615" name="Google Shape;615;p50"/>
          <p:cNvCxnSpPr/>
          <p:nvPr/>
        </p:nvCxnSpPr>
        <p:spPr>
          <a:xfrm>
            <a:off x="3285575" y="1189325"/>
            <a:ext cx="0" cy="3942000"/>
          </a:xfrm>
          <a:prstGeom prst="straightConnector1">
            <a:avLst/>
          </a:prstGeom>
          <a:noFill/>
          <a:ln cap="flat" cmpd="sng" w="28575">
            <a:solidFill>
              <a:schemeClr val="dk1"/>
            </a:solidFill>
            <a:prstDash val="solid"/>
            <a:round/>
            <a:headEnd len="med" w="med" type="none"/>
            <a:tailEnd len="med" w="med" type="none"/>
          </a:ln>
        </p:spPr>
      </p:cxnSp>
      <p:cxnSp>
        <p:nvCxnSpPr>
          <p:cNvPr id="616" name="Google Shape;616;p50"/>
          <p:cNvCxnSpPr/>
          <p:nvPr/>
        </p:nvCxnSpPr>
        <p:spPr>
          <a:xfrm>
            <a:off x="510750" y="1195100"/>
            <a:ext cx="8082600" cy="0"/>
          </a:xfrm>
          <a:prstGeom prst="straightConnector1">
            <a:avLst/>
          </a:prstGeom>
          <a:noFill/>
          <a:ln cap="flat" cmpd="sng" w="28575">
            <a:solidFill>
              <a:schemeClr val="dk1"/>
            </a:solidFill>
            <a:prstDash val="solid"/>
            <a:round/>
            <a:headEnd len="med" w="med" type="none"/>
            <a:tailEnd len="med" w="med" type="none"/>
          </a:ln>
        </p:spPr>
      </p:cxnSp>
      <p:cxnSp>
        <p:nvCxnSpPr>
          <p:cNvPr id="617" name="Google Shape;617;p50"/>
          <p:cNvCxnSpPr/>
          <p:nvPr/>
        </p:nvCxnSpPr>
        <p:spPr>
          <a:xfrm>
            <a:off x="5999175" y="1189325"/>
            <a:ext cx="0" cy="3942000"/>
          </a:xfrm>
          <a:prstGeom prst="straightConnector1">
            <a:avLst/>
          </a:prstGeom>
          <a:noFill/>
          <a:ln cap="flat" cmpd="sng" w="28575">
            <a:solidFill>
              <a:schemeClr val="dk1"/>
            </a:solidFill>
            <a:prstDash val="solid"/>
            <a:round/>
            <a:headEnd len="med" w="med" type="none"/>
            <a:tailEnd len="med" w="med" type="none"/>
          </a:ln>
        </p:spPr>
      </p:cxnSp>
      <p:sp>
        <p:nvSpPr>
          <p:cNvPr id="618" name="Google Shape;618;p50"/>
          <p:cNvSpPr txBox="1"/>
          <p:nvPr>
            <p:ph idx="4294967295" type="title"/>
          </p:nvPr>
        </p:nvSpPr>
        <p:spPr>
          <a:xfrm>
            <a:off x="3399716" y="747275"/>
            <a:ext cx="2337000" cy="3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500"/>
              <a:t>Memory</a:t>
            </a:r>
            <a:endParaRPr sz="2500"/>
          </a:p>
        </p:txBody>
      </p:sp>
      <p:sp>
        <p:nvSpPr>
          <p:cNvPr id="619" name="Google Shape;619;p50"/>
          <p:cNvSpPr txBox="1"/>
          <p:nvPr>
            <p:ph idx="4294967295" type="body"/>
          </p:nvPr>
        </p:nvSpPr>
        <p:spPr>
          <a:xfrm>
            <a:off x="132750" y="1734575"/>
            <a:ext cx="3162000" cy="5964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800">
                <a:latin typeface="Inria Sans"/>
                <a:ea typeface="Inria Sans"/>
                <a:cs typeface="Inria Sans"/>
                <a:sym typeface="Inria Sans"/>
              </a:rPr>
              <a:t>The number of times you invoke the function</a:t>
            </a:r>
            <a:endParaRPr sz="1800"/>
          </a:p>
        </p:txBody>
      </p:sp>
      <p:sp>
        <p:nvSpPr>
          <p:cNvPr id="620" name="Google Shape;620;p50"/>
          <p:cNvSpPr txBox="1"/>
          <p:nvPr>
            <p:ph idx="4294967295" type="body"/>
          </p:nvPr>
        </p:nvSpPr>
        <p:spPr>
          <a:xfrm>
            <a:off x="3291041" y="1734575"/>
            <a:ext cx="2704500" cy="351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800">
                <a:latin typeface="Inria Sans"/>
                <a:ea typeface="Inria Sans"/>
                <a:cs typeface="Inria Sans"/>
                <a:sym typeface="Inria Sans"/>
              </a:rPr>
              <a:t>The amount of memory you </a:t>
            </a:r>
            <a:r>
              <a:rPr b="1" lang="en" sz="1800" u="sng">
                <a:latin typeface="Inria Sans"/>
                <a:ea typeface="Inria Sans"/>
                <a:cs typeface="Inria Sans"/>
                <a:sym typeface="Inria Sans"/>
              </a:rPr>
              <a:t>provision</a:t>
            </a:r>
            <a:endParaRPr sz="1800" u="sng"/>
          </a:p>
        </p:txBody>
      </p:sp>
      <p:sp>
        <p:nvSpPr>
          <p:cNvPr id="621" name="Google Shape;621;p50"/>
          <p:cNvSpPr txBox="1"/>
          <p:nvPr>
            <p:ph idx="4294967295" type="body"/>
          </p:nvPr>
        </p:nvSpPr>
        <p:spPr>
          <a:xfrm>
            <a:off x="132750" y="2496575"/>
            <a:ext cx="3131100" cy="5964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800">
                <a:latin typeface="Inria Sans"/>
                <a:ea typeface="Inria Sans"/>
                <a:cs typeface="Inria Sans"/>
                <a:sym typeface="Inria Sans"/>
              </a:rPr>
              <a:t>$.20 per 1 Million Requests</a:t>
            </a:r>
            <a:endParaRPr sz="1800"/>
          </a:p>
        </p:txBody>
      </p:sp>
      <p:pic>
        <p:nvPicPr>
          <p:cNvPr id="622" name="Google Shape;622;p50"/>
          <p:cNvPicPr preferRelativeResize="0"/>
          <p:nvPr/>
        </p:nvPicPr>
        <p:blipFill>
          <a:blip r:embed="rId3">
            <a:alphaModFix/>
          </a:blip>
          <a:stretch>
            <a:fillRect/>
          </a:stretch>
        </p:blipFill>
        <p:spPr>
          <a:xfrm>
            <a:off x="3344516" y="2382575"/>
            <a:ext cx="2597556" cy="1745726"/>
          </a:xfrm>
          <a:prstGeom prst="rect">
            <a:avLst/>
          </a:prstGeom>
          <a:noFill/>
          <a:ln>
            <a:noFill/>
          </a:ln>
        </p:spPr>
      </p:pic>
      <p:sp>
        <p:nvSpPr>
          <p:cNvPr id="623" name="Google Shape;623;p50"/>
          <p:cNvSpPr txBox="1"/>
          <p:nvPr>
            <p:ph idx="4294967295" type="title"/>
          </p:nvPr>
        </p:nvSpPr>
        <p:spPr>
          <a:xfrm>
            <a:off x="6348475" y="737375"/>
            <a:ext cx="2337000" cy="3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500"/>
              <a:t>Duration</a:t>
            </a:r>
            <a:endParaRPr sz="2500"/>
          </a:p>
        </p:txBody>
      </p:sp>
      <p:sp>
        <p:nvSpPr>
          <p:cNvPr id="624" name="Google Shape;624;p50"/>
          <p:cNvSpPr txBox="1"/>
          <p:nvPr>
            <p:ph idx="4294967295" type="body"/>
          </p:nvPr>
        </p:nvSpPr>
        <p:spPr>
          <a:xfrm>
            <a:off x="6164725" y="1724675"/>
            <a:ext cx="2704500" cy="80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800">
                <a:latin typeface="Inria Sans"/>
                <a:ea typeface="Inria Sans"/>
                <a:cs typeface="Inria Sans"/>
                <a:sym typeface="Inria Sans"/>
              </a:rPr>
              <a:t>How long your invocations run for</a:t>
            </a:r>
            <a:endParaRPr sz="1800"/>
          </a:p>
        </p:txBody>
      </p:sp>
      <p:sp>
        <p:nvSpPr>
          <p:cNvPr id="625" name="Google Shape;625;p50"/>
          <p:cNvSpPr txBox="1"/>
          <p:nvPr>
            <p:ph idx="4294967295" type="body"/>
          </p:nvPr>
        </p:nvSpPr>
        <p:spPr>
          <a:xfrm>
            <a:off x="5942072" y="2486675"/>
            <a:ext cx="3131100" cy="5964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600">
                <a:latin typeface="Inria Sans"/>
                <a:ea typeface="Inria Sans"/>
                <a:cs typeface="Inria Sans"/>
                <a:sym typeface="Inria Sans"/>
              </a:rPr>
              <a:t>$.0000166667 per GB Second</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1"/>
          <p:cNvSpPr txBox="1"/>
          <p:nvPr>
            <p:ph idx="4294967295" type="ctrTitle"/>
          </p:nvPr>
        </p:nvSpPr>
        <p:spPr>
          <a:xfrm>
            <a:off x="1207850" y="724200"/>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6"/>
                </a:solidFill>
              </a:rPr>
              <a:t>3 Million Invocations</a:t>
            </a:r>
            <a:endParaRPr sz="4800">
              <a:solidFill>
                <a:schemeClr val="accent6"/>
              </a:solidFill>
            </a:endParaRPr>
          </a:p>
        </p:txBody>
      </p:sp>
      <p:sp>
        <p:nvSpPr>
          <p:cNvPr id="631" name="Google Shape;631;p51"/>
          <p:cNvSpPr txBox="1"/>
          <p:nvPr>
            <p:ph idx="4294967295" type="ctrTitle"/>
          </p:nvPr>
        </p:nvSpPr>
        <p:spPr>
          <a:xfrm>
            <a:off x="1171300" y="2380968"/>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4"/>
                </a:solidFill>
              </a:rPr>
              <a:t>1 Second Duration</a:t>
            </a:r>
            <a:endParaRPr sz="4800">
              <a:solidFill>
                <a:schemeClr val="accent4"/>
              </a:solidFill>
            </a:endParaRPr>
          </a:p>
        </p:txBody>
      </p:sp>
      <p:sp>
        <p:nvSpPr>
          <p:cNvPr id="632" name="Google Shape;632;p51"/>
          <p:cNvSpPr txBox="1"/>
          <p:nvPr>
            <p:ph idx="4294967295" type="ctrTitle"/>
          </p:nvPr>
        </p:nvSpPr>
        <p:spPr>
          <a:xfrm>
            <a:off x="1171300" y="1556222"/>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5"/>
                </a:solidFill>
              </a:rPr>
              <a:t>512 MB Memory</a:t>
            </a:r>
            <a:endParaRPr sz="4800">
              <a:solidFill>
                <a:schemeClr val="accent5"/>
              </a:solidFill>
            </a:endParaRPr>
          </a:p>
        </p:txBody>
      </p:sp>
      <p:sp>
        <p:nvSpPr>
          <p:cNvPr id="633" name="Google Shape;633;p5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4" name="Google Shape;634;p51"/>
          <p:cNvSpPr txBox="1"/>
          <p:nvPr>
            <p:ph idx="4294967295" type="ctrTitle"/>
          </p:nvPr>
        </p:nvSpPr>
        <p:spPr>
          <a:xfrm>
            <a:off x="1171300" y="3462872"/>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$18.74 / month</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2"/>
          <p:cNvSpPr txBox="1"/>
          <p:nvPr>
            <p:ph idx="4294967295" type="ctrTitle"/>
          </p:nvPr>
        </p:nvSpPr>
        <p:spPr>
          <a:xfrm>
            <a:off x="1207850" y="724200"/>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6"/>
                </a:solidFill>
              </a:rPr>
              <a:t>30 Million Invocations</a:t>
            </a:r>
            <a:endParaRPr sz="4800">
              <a:solidFill>
                <a:schemeClr val="accent6"/>
              </a:solidFill>
            </a:endParaRPr>
          </a:p>
        </p:txBody>
      </p:sp>
      <p:sp>
        <p:nvSpPr>
          <p:cNvPr id="640" name="Google Shape;640;p52"/>
          <p:cNvSpPr txBox="1"/>
          <p:nvPr>
            <p:ph idx="4294967295" type="ctrTitle"/>
          </p:nvPr>
        </p:nvSpPr>
        <p:spPr>
          <a:xfrm>
            <a:off x="1171300" y="2380968"/>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4"/>
                </a:solidFill>
              </a:rPr>
              <a:t>200ms Duration</a:t>
            </a:r>
            <a:endParaRPr sz="4800">
              <a:solidFill>
                <a:schemeClr val="accent4"/>
              </a:solidFill>
            </a:endParaRPr>
          </a:p>
        </p:txBody>
      </p:sp>
      <p:sp>
        <p:nvSpPr>
          <p:cNvPr id="641" name="Google Shape;641;p52"/>
          <p:cNvSpPr txBox="1"/>
          <p:nvPr>
            <p:ph idx="4294967295" type="ctrTitle"/>
          </p:nvPr>
        </p:nvSpPr>
        <p:spPr>
          <a:xfrm>
            <a:off x="1171300" y="1556222"/>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5"/>
                </a:solidFill>
              </a:rPr>
              <a:t>128 MB Memory</a:t>
            </a:r>
            <a:endParaRPr sz="4800">
              <a:solidFill>
                <a:schemeClr val="accent5"/>
              </a:solidFill>
            </a:endParaRPr>
          </a:p>
        </p:txBody>
      </p:sp>
      <p:sp>
        <p:nvSpPr>
          <p:cNvPr id="642" name="Google Shape;642;p5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43" name="Google Shape;643;p52"/>
          <p:cNvSpPr txBox="1"/>
          <p:nvPr>
            <p:ph idx="4294967295" type="ctrTitle"/>
          </p:nvPr>
        </p:nvSpPr>
        <p:spPr>
          <a:xfrm>
            <a:off x="1171300" y="3462872"/>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$11.63 / month</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7"/>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Course Introduction</a:t>
            </a:r>
            <a:endParaRPr/>
          </a:p>
        </p:txBody>
      </p:sp>
      <p:sp>
        <p:nvSpPr>
          <p:cNvPr id="227" name="Google Shape;227;p17"/>
          <p:cNvSpPr txBox="1"/>
          <p:nvPr>
            <p:ph idx="1" type="body"/>
          </p:nvPr>
        </p:nvSpPr>
        <p:spPr>
          <a:xfrm>
            <a:off x="1207850" y="14301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Teach you the fundamentals of AWS Lambda</a:t>
            </a:r>
            <a:endParaRPr/>
          </a:p>
          <a:p>
            <a:pPr indent="0" lvl="0" marL="0" rtl="0" algn="l">
              <a:spcBef>
                <a:spcPts val="600"/>
              </a:spcBef>
              <a:spcAft>
                <a:spcPts val="600"/>
              </a:spcAft>
              <a:buNone/>
            </a:pPr>
            <a:r>
              <a:t/>
            </a:r>
            <a:endParaRPr/>
          </a:p>
        </p:txBody>
      </p:sp>
      <p:sp>
        <p:nvSpPr>
          <p:cNvPr id="228" name="Google Shape;228;p1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9" name="Google Shape;229;p17"/>
          <p:cNvSpPr txBox="1"/>
          <p:nvPr>
            <p:ph idx="1" type="body"/>
          </p:nvPr>
        </p:nvSpPr>
        <p:spPr>
          <a:xfrm>
            <a:off x="1515075" y="1848723"/>
            <a:ext cx="6728400" cy="405300"/>
          </a:xfrm>
          <a:prstGeom prst="rect">
            <a:avLst/>
          </a:prstGeom>
        </p:spPr>
        <p:txBody>
          <a:bodyPr anchorCtr="0" anchor="t" bIns="0" lIns="0" spcFirstLastPara="1" rIns="0" wrap="square" tIns="0">
            <a:noAutofit/>
          </a:bodyPr>
          <a:lstStyle/>
          <a:p>
            <a:pPr indent="-311150" lvl="0" marL="457200" rtl="0" algn="l">
              <a:spcBef>
                <a:spcPts val="0"/>
              </a:spcBef>
              <a:spcAft>
                <a:spcPts val="600"/>
              </a:spcAft>
              <a:buSzPts val="1300"/>
              <a:buChar char="●"/>
            </a:pPr>
            <a:r>
              <a:rPr lang="en" sz="1900"/>
              <a:t>Emphasis on the important bits</a:t>
            </a:r>
            <a:endParaRPr/>
          </a:p>
        </p:txBody>
      </p:sp>
      <p:sp>
        <p:nvSpPr>
          <p:cNvPr id="230" name="Google Shape;230;p17"/>
          <p:cNvSpPr txBox="1"/>
          <p:nvPr>
            <p:ph idx="1" type="body"/>
          </p:nvPr>
        </p:nvSpPr>
        <p:spPr>
          <a:xfrm>
            <a:off x="1527846" y="3027748"/>
            <a:ext cx="6728400" cy="4053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Char char="●"/>
            </a:pPr>
            <a:r>
              <a:rPr lang="en" sz="1900"/>
              <a:t>Cloud Development Kit for Infrastructure as Code</a:t>
            </a:r>
            <a:endParaRPr sz="1900"/>
          </a:p>
          <a:p>
            <a:pPr indent="0" lvl="0" marL="0" rtl="0" algn="l">
              <a:spcBef>
                <a:spcPts val="600"/>
              </a:spcBef>
              <a:spcAft>
                <a:spcPts val="600"/>
              </a:spcAft>
              <a:buNone/>
            </a:pPr>
            <a:r>
              <a:t/>
            </a:r>
            <a:endParaRPr/>
          </a:p>
        </p:txBody>
      </p:sp>
      <p:sp>
        <p:nvSpPr>
          <p:cNvPr id="231" name="Google Shape;231;p17"/>
          <p:cNvSpPr txBox="1"/>
          <p:nvPr>
            <p:ph idx="1" type="body"/>
          </p:nvPr>
        </p:nvSpPr>
        <p:spPr>
          <a:xfrm>
            <a:off x="1239375" y="22171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Visual Learning</a:t>
            </a:r>
            <a:endParaRPr/>
          </a:p>
        </p:txBody>
      </p:sp>
      <p:sp>
        <p:nvSpPr>
          <p:cNvPr id="232" name="Google Shape;232;p17"/>
          <p:cNvSpPr txBox="1"/>
          <p:nvPr>
            <p:ph idx="1" type="body"/>
          </p:nvPr>
        </p:nvSpPr>
        <p:spPr>
          <a:xfrm>
            <a:off x="1525388" y="2655648"/>
            <a:ext cx="6728400" cy="405300"/>
          </a:xfrm>
          <a:prstGeom prst="rect">
            <a:avLst/>
          </a:prstGeom>
        </p:spPr>
        <p:txBody>
          <a:bodyPr anchorCtr="0" anchor="t" bIns="0" lIns="0" spcFirstLastPara="1" rIns="0" wrap="square" tIns="0">
            <a:noAutofit/>
          </a:bodyPr>
          <a:lstStyle/>
          <a:p>
            <a:pPr indent="-311150" lvl="0" marL="457200" rtl="0" algn="l">
              <a:spcBef>
                <a:spcPts val="0"/>
              </a:spcBef>
              <a:spcAft>
                <a:spcPts val="600"/>
              </a:spcAft>
              <a:buSzPts val="1300"/>
              <a:buChar char="●"/>
            </a:pPr>
            <a:r>
              <a:rPr lang="en" sz="1900"/>
              <a:t>Console Walkthroughs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49" name="Google Shape;649;p53"/>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Use the Cost Calculator!</a:t>
            </a:r>
            <a:endParaRPr/>
          </a:p>
          <a:p>
            <a:pPr indent="0" lvl="0" marL="0" rtl="0" algn="l">
              <a:spcBef>
                <a:spcPts val="600"/>
              </a:spcBef>
              <a:spcAft>
                <a:spcPts val="600"/>
              </a:spcAft>
              <a:buNone/>
            </a:pPr>
            <a:r>
              <a:t/>
            </a:r>
            <a:endParaRPr/>
          </a:p>
        </p:txBody>
      </p:sp>
      <p:sp>
        <p:nvSpPr>
          <p:cNvPr id="650" name="Google Shape;650;p53"/>
          <p:cNvSpPr txBox="1"/>
          <p:nvPr>
            <p:ph idx="4294967295" type="body"/>
          </p:nvPr>
        </p:nvSpPr>
        <p:spPr>
          <a:xfrm>
            <a:off x="1360250" y="18030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https://aws.amazon.com/lambda/pricing/</a:t>
            </a:r>
            <a:endParaRPr u="sng"/>
          </a:p>
        </p:txBody>
      </p:sp>
      <p:sp>
        <p:nvSpPr>
          <p:cNvPr id="651" name="Google Shape;651;p53"/>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To Estimate Your Costs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57" name="Google Shape;657;p54"/>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Start with low memory settings</a:t>
            </a:r>
            <a:endParaRPr/>
          </a:p>
          <a:p>
            <a:pPr indent="0" lvl="0" marL="0" rtl="0" algn="l">
              <a:spcBef>
                <a:spcPts val="600"/>
              </a:spcBef>
              <a:spcAft>
                <a:spcPts val="600"/>
              </a:spcAft>
              <a:buNone/>
            </a:pPr>
            <a:r>
              <a:t/>
            </a:r>
            <a:endParaRPr/>
          </a:p>
        </p:txBody>
      </p:sp>
      <p:sp>
        <p:nvSpPr>
          <p:cNvPr id="658" name="Google Shape;658;p54"/>
          <p:cNvSpPr txBox="1"/>
          <p:nvPr>
            <p:ph idx="4294967295" type="body"/>
          </p:nvPr>
        </p:nvSpPr>
        <p:spPr>
          <a:xfrm>
            <a:off x="1360250" y="18030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Once you collect enough invocation history, use the Compute Optimizer Tool</a:t>
            </a:r>
            <a:endParaRPr u="sng"/>
          </a:p>
        </p:txBody>
      </p:sp>
      <p:sp>
        <p:nvSpPr>
          <p:cNvPr id="659" name="Google Shape;659;p54"/>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 Tips</a:t>
            </a:r>
            <a:endParaRPr/>
          </a:p>
        </p:txBody>
      </p:sp>
      <p:sp>
        <p:nvSpPr>
          <p:cNvPr id="660" name="Google Shape;660;p54"/>
          <p:cNvSpPr txBox="1"/>
          <p:nvPr>
            <p:ph idx="4294967295" type="body"/>
          </p:nvPr>
        </p:nvSpPr>
        <p:spPr>
          <a:xfrm>
            <a:off x="1360250" y="2638775"/>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1 Million free requests per month and 400,000 GB Seconds</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5"/>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t>Core Concepts - Function Execution &amp; Cold Start</a:t>
            </a:r>
            <a:endParaRPr sz="2600"/>
          </a:p>
          <a:p>
            <a:pPr indent="0" lvl="0" marL="0" rtl="0" algn="l">
              <a:spcBef>
                <a:spcPts val="0"/>
              </a:spcBef>
              <a:spcAft>
                <a:spcPts val="0"/>
              </a:spcAft>
              <a:buNone/>
            </a:pPr>
            <a:r>
              <a:t/>
            </a:r>
            <a:endParaRPr i="1" sz="1800"/>
          </a:p>
        </p:txBody>
      </p:sp>
      <p:pic>
        <p:nvPicPr>
          <p:cNvPr id="666" name="Google Shape;666;p55"/>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72" name="Google Shape;672;p56"/>
          <p:cNvSpPr/>
          <p:nvPr/>
        </p:nvSpPr>
        <p:spPr>
          <a:xfrm>
            <a:off x="5922782" y="2222550"/>
            <a:ext cx="15714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l">
              <a:spcBef>
                <a:spcPts val="0"/>
              </a:spcBef>
              <a:spcAft>
                <a:spcPts val="0"/>
              </a:spcAft>
              <a:buNone/>
            </a:pPr>
            <a:r>
              <a:rPr b="1" lang="en" sz="1800">
                <a:solidFill>
                  <a:schemeClr val="dk1"/>
                </a:solidFill>
                <a:latin typeface="Inria Sans"/>
                <a:ea typeface="Inria Sans"/>
                <a:cs typeface="Inria Sans"/>
                <a:sym typeface="Inria Sans"/>
              </a:rPr>
              <a:t>          4</a:t>
            </a:r>
            <a:endParaRPr sz="1000">
              <a:solidFill>
                <a:schemeClr val="dk1"/>
              </a:solidFill>
              <a:latin typeface="Inria Sans"/>
              <a:ea typeface="Inria Sans"/>
              <a:cs typeface="Inria Sans"/>
              <a:sym typeface="Inria Sans"/>
            </a:endParaRPr>
          </a:p>
        </p:txBody>
      </p:sp>
      <p:sp>
        <p:nvSpPr>
          <p:cNvPr id="673" name="Google Shape;673;p56"/>
          <p:cNvSpPr/>
          <p:nvPr/>
        </p:nvSpPr>
        <p:spPr>
          <a:xfrm>
            <a:off x="4341555" y="2222550"/>
            <a:ext cx="15714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l">
              <a:spcBef>
                <a:spcPts val="0"/>
              </a:spcBef>
              <a:spcAft>
                <a:spcPts val="0"/>
              </a:spcAft>
              <a:buNone/>
            </a:pPr>
            <a:r>
              <a:rPr b="1" lang="en" sz="1800">
                <a:solidFill>
                  <a:schemeClr val="dk1"/>
                </a:solidFill>
                <a:latin typeface="Inria Sans"/>
                <a:ea typeface="Inria Sans"/>
                <a:cs typeface="Inria Sans"/>
                <a:sym typeface="Inria Sans"/>
              </a:rPr>
              <a:t>          3</a:t>
            </a:r>
            <a:endParaRPr sz="1000">
              <a:solidFill>
                <a:schemeClr val="dk1"/>
              </a:solidFill>
              <a:latin typeface="Inria Sans"/>
              <a:ea typeface="Inria Sans"/>
              <a:cs typeface="Inria Sans"/>
              <a:sym typeface="Inria Sans"/>
            </a:endParaRPr>
          </a:p>
        </p:txBody>
      </p:sp>
      <p:sp>
        <p:nvSpPr>
          <p:cNvPr id="674" name="Google Shape;674;p56"/>
          <p:cNvSpPr/>
          <p:nvPr/>
        </p:nvSpPr>
        <p:spPr>
          <a:xfrm>
            <a:off x="2760328" y="2222550"/>
            <a:ext cx="15714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l">
              <a:spcBef>
                <a:spcPts val="0"/>
              </a:spcBef>
              <a:spcAft>
                <a:spcPts val="0"/>
              </a:spcAft>
              <a:buNone/>
            </a:pPr>
            <a:r>
              <a:rPr b="1" lang="en" sz="1800">
                <a:solidFill>
                  <a:schemeClr val="dk1"/>
                </a:solidFill>
                <a:latin typeface="Inria Sans"/>
                <a:ea typeface="Inria Sans"/>
                <a:cs typeface="Inria Sans"/>
                <a:sym typeface="Inria Sans"/>
              </a:rPr>
              <a:t>          2</a:t>
            </a:r>
            <a:endParaRPr sz="1000">
              <a:solidFill>
                <a:schemeClr val="dk1"/>
              </a:solidFill>
              <a:latin typeface="Inria Sans"/>
              <a:ea typeface="Inria Sans"/>
              <a:cs typeface="Inria Sans"/>
              <a:sym typeface="Inria Sans"/>
            </a:endParaRPr>
          </a:p>
        </p:txBody>
      </p:sp>
      <p:sp>
        <p:nvSpPr>
          <p:cNvPr id="675" name="Google Shape;675;p56"/>
          <p:cNvSpPr/>
          <p:nvPr/>
        </p:nvSpPr>
        <p:spPr>
          <a:xfrm>
            <a:off x="1179075" y="2222550"/>
            <a:ext cx="15714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b="1" lang="en" sz="1800">
                <a:solidFill>
                  <a:schemeClr val="dk1"/>
                </a:solidFill>
                <a:latin typeface="Inria Sans"/>
                <a:ea typeface="Inria Sans"/>
                <a:cs typeface="Inria Sans"/>
                <a:sym typeface="Inria Sans"/>
              </a:rPr>
              <a:t>          1</a:t>
            </a:r>
            <a:endParaRPr b="1" sz="1800">
              <a:solidFill>
                <a:schemeClr val="dk1"/>
              </a:solidFill>
              <a:latin typeface="Inria Sans"/>
              <a:ea typeface="Inria Sans"/>
              <a:cs typeface="Inria Sans"/>
              <a:sym typeface="Inria Sans"/>
            </a:endParaRPr>
          </a:p>
        </p:txBody>
      </p:sp>
      <p:sp>
        <p:nvSpPr>
          <p:cNvPr id="676" name="Google Shape;676;p56"/>
          <p:cNvSpPr txBox="1"/>
          <p:nvPr>
            <p:ph idx="4294967295" type="title"/>
          </p:nvPr>
        </p:nvSpPr>
        <p:spPr>
          <a:xfrm>
            <a:off x="832300" y="4852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Decomposing a Function Execution</a:t>
            </a:r>
            <a:endParaRPr/>
          </a:p>
        </p:txBody>
      </p:sp>
      <p:sp>
        <p:nvSpPr>
          <p:cNvPr id="677" name="Google Shape;677;p56"/>
          <p:cNvSpPr txBox="1"/>
          <p:nvPr>
            <p:ph idx="4294967295" type="body"/>
          </p:nvPr>
        </p:nvSpPr>
        <p:spPr>
          <a:xfrm>
            <a:off x="1083825" y="1662575"/>
            <a:ext cx="1609500" cy="2994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Code Download</a:t>
            </a:r>
            <a:endParaRPr b="1" sz="1500">
              <a:latin typeface="Inria Sans"/>
              <a:ea typeface="Inria Sans"/>
              <a:cs typeface="Inria Sans"/>
              <a:sym typeface="Inria Sans"/>
            </a:endParaRPr>
          </a:p>
        </p:txBody>
      </p:sp>
      <p:sp>
        <p:nvSpPr>
          <p:cNvPr id="678" name="Google Shape;678;p56"/>
          <p:cNvSpPr txBox="1"/>
          <p:nvPr>
            <p:ph idx="4294967295" type="body"/>
          </p:nvPr>
        </p:nvSpPr>
        <p:spPr>
          <a:xfrm>
            <a:off x="2684025" y="1662575"/>
            <a:ext cx="1609500" cy="29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500">
                <a:latin typeface="Inria Sans"/>
                <a:ea typeface="Inria Sans"/>
                <a:cs typeface="Inria Sans"/>
                <a:sym typeface="Inria Sans"/>
              </a:rPr>
              <a:t>Start Execution</a:t>
            </a:r>
            <a:endParaRPr b="1" sz="1500">
              <a:latin typeface="Inria Sans"/>
              <a:ea typeface="Inria Sans"/>
              <a:cs typeface="Inria Sans"/>
              <a:sym typeface="Inria Sans"/>
            </a:endParaRPr>
          </a:p>
          <a:p>
            <a:pPr indent="0" lvl="0" marL="0" rtl="0" algn="ctr">
              <a:spcBef>
                <a:spcPts val="0"/>
              </a:spcBef>
              <a:spcAft>
                <a:spcPts val="0"/>
              </a:spcAft>
              <a:buNone/>
            </a:pPr>
            <a:r>
              <a:rPr b="1" lang="en" sz="1500">
                <a:latin typeface="Inria Sans"/>
                <a:ea typeface="Inria Sans"/>
                <a:cs typeface="Inria Sans"/>
                <a:sym typeface="Inria Sans"/>
              </a:rPr>
              <a:t>Environment</a:t>
            </a:r>
            <a:endParaRPr b="1" sz="1500">
              <a:latin typeface="Inria Sans"/>
              <a:ea typeface="Inria Sans"/>
              <a:cs typeface="Inria Sans"/>
              <a:sym typeface="Inria Sans"/>
            </a:endParaRPr>
          </a:p>
        </p:txBody>
      </p:sp>
      <p:sp>
        <p:nvSpPr>
          <p:cNvPr id="679" name="Google Shape;679;p56"/>
          <p:cNvSpPr txBox="1"/>
          <p:nvPr>
            <p:ph idx="4294967295" type="body"/>
          </p:nvPr>
        </p:nvSpPr>
        <p:spPr>
          <a:xfrm>
            <a:off x="4284225" y="1662575"/>
            <a:ext cx="1609500" cy="29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500">
                <a:latin typeface="Inria Sans"/>
                <a:ea typeface="Inria Sans"/>
                <a:cs typeface="Inria Sans"/>
                <a:sym typeface="Inria Sans"/>
              </a:rPr>
              <a:t>Execute Init </a:t>
            </a:r>
            <a:endParaRPr b="1" sz="1500">
              <a:latin typeface="Inria Sans"/>
              <a:ea typeface="Inria Sans"/>
              <a:cs typeface="Inria Sans"/>
              <a:sym typeface="Inria Sans"/>
            </a:endParaRPr>
          </a:p>
          <a:p>
            <a:pPr indent="0" lvl="0" marL="0" rtl="0" algn="ctr">
              <a:spcBef>
                <a:spcPts val="0"/>
              </a:spcBef>
              <a:spcAft>
                <a:spcPts val="0"/>
              </a:spcAft>
              <a:buNone/>
            </a:pPr>
            <a:r>
              <a:rPr b="1" lang="en" sz="1500">
                <a:latin typeface="Inria Sans"/>
                <a:ea typeface="Inria Sans"/>
                <a:cs typeface="Inria Sans"/>
                <a:sym typeface="Inria Sans"/>
              </a:rPr>
              <a:t>Code</a:t>
            </a:r>
            <a:endParaRPr b="1" sz="1500">
              <a:latin typeface="Inria Sans"/>
              <a:ea typeface="Inria Sans"/>
              <a:cs typeface="Inria Sans"/>
              <a:sym typeface="Inria Sans"/>
            </a:endParaRPr>
          </a:p>
        </p:txBody>
      </p:sp>
      <p:sp>
        <p:nvSpPr>
          <p:cNvPr id="680" name="Google Shape;680;p56"/>
          <p:cNvSpPr txBox="1"/>
          <p:nvPr>
            <p:ph idx="4294967295" type="body"/>
          </p:nvPr>
        </p:nvSpPr>
        <p:spPr>
          <a:xfrm>
            <a:off x="5808225" y="1662575"/>
            <a:ext cx="1609500" cy="29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500">
                <a:latin typeface="Inria Sans"/>
                <a:ea typeface="Inria Sans"/>
                <a:cs typeface="Inria Sans"/>
                <a:sym typeface="Inria Sans"/>
              </a:rPr>
              <a:t>Execute Handler</a:t>
            </a:r>
            <a:endParaRPr b="1" sz="1500">
              <a:latin typeface="Inria Sans"/>
              <a:ea typeface="Inria Sans"/>
              <a:cs typeface="Inria Sans"/>
              <a:sym typeface="Inria Sans"/>
            </a:endParaRPr>
          </a:p>
          <a:p>
            <a:pPr indent="0" lvl="0" marL="0" rtl="0" algn="ctr">
              <a:spcBef>
                <a:spcPts val="0"/>
              </a:spcBef>
              <a:spcAft>
                <a:spcPts val="0"/>
              </a:spcAft>
              <a:buNone/>
            </a:pPr>
            <a:r>
              <a:rPr b="1" lang="en" sz="1500">
                <a:latin typeface="Inria Sans"/>
                <a:ea typeface="Inria Sans"/>
                <a:cs typeface="Inria Sans"/>
                <a:sym typeface="Inria Sans"/>
              </a:rPr>
              <a:t>Code</a:t>
            </a:r>
            <a:endParaRPr b="1" sz="1500">
              <a:latin typeface="Inria Sans"/>
              <a:ea typeface="Inria Sans"/>
              <a:cs typeface="Inria Sans"/>
              <a:sym typeface="Inria Sans"/>
            </a:endParaRPr>
          </a:p>
        </p:txBody>
      </p:sp>
      <p:cxnSp>
        <p:nvCxnSpPr>
          <p:cNvPr id="681" name="Google Shape;681;p56"/>
          <p:cNvCxnSpPr/>
          <p:nvPr/>
        </p:nvCxnSpPr>
        <p:spPr>
          <a:xfrm>
            <a:off x="4293525" y="1456800"/>
            <a:ext cx="0" cy="1772700"/>
          </a:xfrm>
          <a:prstGeom prst="straightConnector1">
            <a:avLst/>
          </a:prstGeom>
          <a:noFill/>
          <a:ln cap="flat" cmpd="sng" w="28575">
            <a:solidFill>
              <a:schemeClr val="dk1"/>
            </a:solidFill>
            <a:prstDash val="solid"/>
            <a:round/>
            <a:headEnd len="med" w="med" type="none"/>
            <a:tailEnd len="med" w="med" type="none"/>
          </a:ln>
        </p:spPr>
      </p:cxnSp>
      <p:sp>
        <p:nvSpPr>
          <p:cNvPr id="682" name="Google Shape;682;p56"/>
          <p:cNvSpPr txBox="1"/>
          <p:nvPr>
            <p:ph idx="4294967295" type="body"/>
          </p:nvPr>
        </p:nvSpPr>
        <p:spPr>
          <a:xfrm>
            <a:off x="1908700" y="2743275"/>
            <a:ext cx="1609500" cy="2994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Full </a:t>
            </a:r>
            <a:r>
              <a:rPr b="1" i="1" lang="en" sz="1500">
                <a:latin typeface="Inria Sans"/>
                <a:ea typeface="Inria Sans"/>
                <a:cs typeface="Inria Sans"/>
                <a:sym typeface="Inria Sans"/>
              </a:rPr>
              <a:t>Cold Start</a:t>
            </a:r>
            <a:endParaRPr b="1" i="1" sz="1500">
              <a:latin typeface="Inria Sans"/>
              <a:ea typeface="Inria Sans"/>
              <a:cs typeface="Inria Sans"/>
              <a:sym typeface="Inria Sans"/>
            </a:endParaRPr>
          </a:p>
        </p:txBody>
      </p:sp>
      <p:sp>
        <p:nvSpPr>
          <p:cNvPr id="683" name="Google Shape;683;p56"/>
          <p:cNvSpPr txBox="1"/>
          <p:nvPr>
            <p:ph idx="4294967295" type="body"/>
          </p:nvPr>
        </p:nvSpPr>
        <p:spPr>
          <a:xfrm>
            <a:off x="5871100" y="2743275"/>
            <a:ext cx="1609500" cy="2994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Warm Start</a:t>
            </a:r>
            <a:endParaRPr b="1" sz="1500">
              <a:latin typeface="Inria Sans"/>
              <a:ea typeface="Inria Sans"/>
              <a:cs typeface="Inria Sans"/>
              <a:sym typeface="Inria Sans"/>
            </a:endParaRPr>
          </a:p>
        </p:txBody>
      </p:sp>
      <p:cxnSp>
        <p:nvCxnSpPr>
          <p:cNvPr id="684" name="Google Shape;684;p56"/>
          <p:cNvCxnSpPr/>
          <p:nvPr/>
        </p:nvCxnSpPr>
        <p:spPr>
          <a:xfrm>
            <a:off x="5893725" y="1456800"/>
            <a:ext cx="0" cy="1772700"/>
          </a:xfrm>
          <a:prstGeom prst="straightConnector1">
            <a:avLst/>
          </a:prstGeom>
          <a:noFill/>
          <a:ln cap="flat" cmpd="sng" w="28575">
            <a:solidFill>
              <a:schemeClr val="dk1"/>
            </a:solidFill>
            <a:prstDash val="solid"/>
            <a:round/>
            <a:headEnd len="med" w="med" type="none"/>
            <a:tailEnd len="med" w="med" type="none"/>
          </a:ln>
        </p:spPr>
      </p:cxnSp>
      <p:sp>
        <p:nvSpPr>
          <p:cNvPr id="685" name="Google Shape;685;p56"/>
          <p:cNvSpPr txBox="1"/>
          <p:nvPr>
            <p:ph idx="4294967295" type="body"/>
          </p:nvPr>
        </p:nvSpPr>
        <p:spPr>
          <a:xfrm>
            <a:off x="4284225" y="2743275"/>
            <a:ext cx="1609500" cy="29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500">
                <a:latin typeface="Inria Sans"/>
                <a:ea typeface="Inria Sans"/>
                <a:cs typeface="Inria Sans"/>
                <a:sym typeface="Inria Sans"/>
              </a:rPr>
              <a:t>Partial </a:t>
            </a:r>
            <a:r>
              <a:rPr b="1" i="1" lang="en" sz="1500">
                <a:latin typeface="Inria Sans"/>
                <a:ea typeface="Inria Sans"/>
                <a:cs typeface="Inria Sans"/>
                <a:sym typeface="Inria Sans"/>
              </a:rPr>
              <a:t>Cold</a:t>
            </a:r>
            <a:endParaRPr b="1" i="1" sz="1500">
              <a:latin typeface="Inria Sans"/>
              <a:ea typeface="Inria Sans"/>
              <a:cs typeface="Inria Sans"/>
              <a:sym typeface="Inria Sans"/>
            </a:endParaRPr>
          </a:p>
          <a:p>
            <a:pPr indent="0" lvl="0" marL="0" rtl="0" algn="ctr">
              <a:spcBef>
                <a:spcPts val="0"/>
              </a:spcBef>
              <a:spcAft>
                <a:spcPts val="0"/>
              </a:spcAft>
              <a:buNone/>
            </a:pPr>
            <a:r>
              <a:rPr b="1" i="1" lang="en" sz="1500">
                <a:latin typeface="Inria Sans"/>
                <a:ea typeface="Inria Sans"/>
                <a:cs typeface="Inria Sans"/>
                <a:sym typeface="Inria Sans"/>
              </a:rPr>
              <a:t>Start</a:t>
            </a:r>
            <a:endParaRPr b="1" i="1" sz="1500">
              <a:latin typeface="Inria Sans"/>
              <a:ea typeface="Inria Sans"/>
              <a:cs typeface="Inria Sans"/>
              <a:sym typeface="Inria Sans"/>
            </a:endParaRPr>
          </a:p>
        </p:txBody>
      </p:sp>
      <p:pic>
        <p:nvPicPr>
          <p:cNvPr id="686" name="Google Shape;686;p56"/>
          <p:cNvPicPr preferRelativeResize="0"/>
          <p:nvPr/>
        </p:nvPicPr>
        <p:blipFill>
          <a:blip r:embed="rId3">
            <a:alphaModFix/>
          </a:blip>
          <a:stretch>
            <a:fillRect/>
          </a:stretch>
        </p:blipFill>
        <p:spPr>
          <a:xfrm>
            <a:off x="2684025" y="3448400"/>
            <a:ext cx="3956443" cy="392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92" name="Google Shape;692;p57"/>
          <p:cNvSpPr txBox="1"/>
          <p:nvPr>
            <p:ph idx="4294967295" type="title"/>
          </p:nvPr>
        </p:nvSpPr>
        <p:spPr>
          <a:xfrm>
            <a:off x="603075" y="2085425"/>
            <a:ext cx="82125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3900">
                <a:latin typeface="Saira Semi Condensed"/>
                <a:ea typeface="Saira Semi Condensed"/>
                <a:cs typeface="Saira Semi Condensed"/>
                <a:sym typeface="Saira Semi Condensed"/>
              </a:rPr>
              <a:t>Cold Start also occurs while scaling up</a:t>
            </a:r>
            <a:endParaRPr b="1" sz="3900">
              <a:latin typeface="Saira Semi Condensed"/>
              <a:ea typeface="Saira Semi Condensed"/>
              <a:cs typeface="Saira Semi Condensed"/>
              <a:sym typeface="Saira Semi Condensed"/>
            </a:endParaRPr>
          </a:p>
        </p:txBody>
      </p:sp>
      <p:pic>
        <p:nvPicPr>
          <p:cNvPr id="693" name="Google Shape;693;p57"/>
          <p:cNvPicPr preferRelativeResize="0"/>
          <p:nvPr/>
        </p:nvPicPr>
        <p:blipFill>
          <a:blip r:embed="rId3">
            <a:alphaModFix/>
          </a:blip>
          <a:stretch>
            <a:fillRect/>
          </a:stretch>
        </p:blipFill>
        <p:spPr>
          <a:xfrm>
            <a:off x="3820813" y="203975"/>
            <a:ext cx="1502376" cy="1387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99" name="Google Shape;699;p58"/>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Minimize number of library dependencies</a:t>
            </a:r>
            <a:endParaRPr/>
          </a:p>
          <a:p>
            <a:pPr indent="0" lvl="0" marL="0" rtl="0" algn="l">
              <a:spcBef>
                <a:spcPts val="600"/>
              </a:spcBef>
              <a:spcAft>
                <a:spcPts val="600"/>
              </a:spcAft>
              <a:buNone/>
            </a:pPr>
            <a:r>
              <a:t/>
            </a:r>
            <a:endParaRPr/>
          </a:p>
        </p:txBody>
      </p:sp>
      <p:sp>
        <p:nvSpPr>
          <p:cNvPr id="700" name="Google Shape;700;p58"/>
          <p:cNvSpPr txBox="1"/>
          <p:nvPr>
            <p:ph idx="4294967295" type="body"/>
          </p:nvPr>
        </p:nvSpPr>
        <p:spPr>
          <a:xfrm>
            <a:off x="1391775" y="25614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Raise Memory Configuration</a:t>
            </a:r>
            <a:endParaRPr u="sng"/>
          </a:p>
        </p:txBody>
      </p:sp>
      <p:sp>
        <p:nvSpPr>
          <p:cNvPr id="701" name="Google Shape;701;p58"/>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Strategies to Minimize Cold Start</a:t>
            </a:r>
            <a:endParaRPr/>
          </a:p>
        </p:txBody>
      </p:sp>
      <p:sp>
        <p:nvSpPr>
          <p:cNvPr id="702" name="Google Shape;702;p58"/>
          <p:cNvSpPr txBox="1"/>
          <p:nvPr>
            <p:ph idx="4294967295" type="body"/>
          </p:nvPr>
        </p:nvSpPr>
        <p:spPr>
          <a:xfrm>
            <a:off x="1389487" y="3219297"/>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Utilize Provisioned Concurrency</a:t>
            </a:r>
            <a:endParaRPr/>
          </a:p>
          <a:p>
            <a:pPr indent="0" lvl="0" marL="0" rtl="0" algn="l">
              <a:spcBef>
                <a:spcPts val="600"/>
              </a:spcBef>
              <a:spcAft>
                <a:spcPts val="600"/>
              </a:spcAft>
              <a:buNone/>
            </a:pPr>
            <a:r>
              <a:t/>
            </a:r>
            <a:endParaRPr/>
          </a:p>
        </p:txBody>
      </p:sp>
      <p:sp>
        <p:nvSpPr>
          <p:cNvPr id="703" name="Google Shape;703;p58"/>
          <p:cNvSpPr txBox="1"/>
          <p:nvPr>
            <p:ph idx="4294967295" type="body"/>
          </p:nvPr>
        </p:nvSpPr>
        <p:spPr>
          <a:xfrm>
            <a:off x="1366766" y="19518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Only import what you need</a:t>
            </a:r>
            <a:endParaRPr i="1"/>
          </a:p>
          <a:p>
            <a:pPr indent="0" lvl="0" marL="457200" rtl="0" algn="l">
              <a:spcBef>
                <a:spcPts val="600"/>
              </a:spcBef>
              <a:spcAft>
                <a:spcPts val="600"/>
              </a:spcAft>
              <a:buNone/>
            </a:pPr>
            <a:r>
              <a:t/>
            </a:r>
            <a:endParaRPr b="1">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09" name="Google Shape;709;p59"/>
          <p:cNvSpPr txBox="1"/>
          <p:nvPr>
            <p:ph idx="4294967295" type="title"/>
          </p:nvPr>
        </p:nvSpPr>
        <p:spPr>
          <a:xfrm>
            <a:off x="679900" y="3328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Example - Querying a Database </a:t>
            </a:r>
            <a:endParaRPr/>
          </a:p>
        </p:txBody>
      </p:sp>
      <p:pic>
        <p:nvPicPr>
          <p:cNvPr id="710" name="Google Shape;710;p59"/>
          <p:cNvPicPr preferRelativeResize="0"/>
          <p:nvPr/>
        </p:nvPicPr>
        <p:blipFill>
          <a:blip r:embed="rId3">
            <a:alphaModFix/>
          </a:blip>
          <a:stretch>
            <a:fillRect/>
          </a:stretch>
        </p:blipFill>
        <p:spPr>
          <a:xfrm>
            <a:off x="2362200" y="1065125"/>
            <a:ext cx="3956443" cy="392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0"/>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100"/>
              <a:t>Core Concepts - Concurrency &amp; Throttling</a:t>
            </a:r>
            <a:endParaRPr sz="3100"/>
          </a:p>
          <a:p>
            <a:pPr indent="0" lvl="0" marL="0" rtl="0" algn="l">
              <a:spcBef>
                <a:spcPts val="0"/>
              </a:spcBef>
              <a:spcAft>
                <a:spcPts val="0"/>
              </a:spcAft>
              <a:buNone/>
            </a:pPr>
            <a:r>
              <a:t/>
            </a:r>
            <a:endParaRPr i="1" sz="1800"/>
          </a:p>
        </p:txBody>
      </p:sp>
      <p:pic>
        <p:nvPicPr>
          <p:cNvPr id="716" name="Google Shape;716;p60"/>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1"/>
          <p:cNvSpPr/>
          <p:nvPr/>
        </p:nvSpPr>
        <p:spPr>
          <a:xfrm>
            <a:off x="303688" y="242887"/>
            <a:ext cx="8555700" cy="46767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Light"/>
              <a:ea typeface="Lato Light"/>
              <a:cs typeface="Lato Light"/>
              <a:sym typeface="Lato Light"/>
            </a:endParaRPr>
          </a:p>
        </p:txBody>
      </p:sp>
      <p:sp>
        <p:nvSpPr>
          <p:cNvPr id="723" name="Google Shape;723;p61"/>
          <p:cNvSpPr txBox="1"/>
          <p:nvPr/>
        </p:nvSpPr>
        <p:spPr>
          <a:xfrm>
            <a:off x="2531592" y="1555250"/>
            <a:ext cx="4099800" cy="1627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BREAK</a:t>
            </a:r>
            <a:endParaRPr sz="500"/>
          </a:p>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SECTION</a:t>
            </a:r>
            <a:endParaRPr sz="500"/>
          </a:p>
        </p:txBody>
      </p:sp>
      <p:sp>
        <p:nvSpPr>
          <p:cNvPr id="724" name="Google Shape;724;p61"/>
          <p:cNvSpPr txBox="1"/>
          <p:nvPr/>
        </p:nvSpPr>
        <p:spPr>
          <a:xfrm>
            <a:off x="1346968" y="3243056"/>
            <a:ext cx="6467400" cy="3810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Light"/>
              <a:buNone/>
            </a:pPr>
            <a:r>
              <a:rPr b="0" i="0" lang="en" sz="800" u="none" cap="none" strike="noStrike">
                <a:solidFill>
                  <a:schemeClr val="dk1"/>
                </a:solidFill>
                <a:latin typeface="Montserrat Light"/>
                <a:ea typeface="Montserrat Light"/>
                <a:cs typeface="Montserrat Light"/>
                <a:sym typeface="Montserrat Light"/>
              </a:rPr>
              <a:t>A company is an association or collection of individuals, whether natural persons, legal persons, or a mixture of both. Company members share a common purpose and unite in order to focus their various talents.</a:t>
            </a:r>
            <a:endParaRPr sz="500"/>
          </a:p>
        </p:txBody>
      </p:sp>
      <p:pic>
        <p:nvPicPr>
          <p:cNvPr id="725" name="Google Shape;725;p61"/>
          <p:cNvPicPr preferRelativeResize="0"/>
          <p:nvPr/>
        </p:nvPicPr>
        <p:blipFill rotWithShape="1">
          <a:blip r:embed="rId3">
            <a:alphaModFix/>
          </a:blip>
          <a:srcRect b="7806" l="0" r="0" t="7798"/>
          <a:stretch/>
        </p:blipFill>
        <p:spPr>
          <a:xfrm>
            <a:off x="0" y="0"/>
            <a:ext cx="9141619"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1" name="Google Shape;731;p62"/>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 of requests being served at a given moment</a:t>
            </a:r>
            <a:endParaRPr/>
          </a:p>
          <a:p>
            <a:pPr indent="0" lvl="0" marL="0" rtl="0" algn="l">
              <a:spcBef>
                <a:spcPts val="600"/>
              </a:spcBef>
              <a:spcAft>
                <a:spcPts val="600"/>
              </a:spcAft>
              <a:buNone/>
            </a:pPr>
            <a:r>
              <a:t/>
            </a:r>
            <a:endParaRPr/>
          </a:p>
        </p:txBody>
      </p:sp>
      <p:sp>
        <p:nvSpPr>
          <p:cNvPr id="732" name="Google Shape;732;p62"/>
          <p:cNvSpPr txBox="1"/>
          <p:nvPr>
            <p:ph idx="4294967295" type="body"/>
          </p:nvPr>
        </p:nvSpPr>
        <p:spPr>
          <a:xfrm>
            <a:off x="1391775" y="36282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Default 1000 units of concurrency per AWS account per region</a:t>
            </a:r>
            <a:endParaRPr u="sng"/>
          </a:p>
        </p:txBody>
      </p:sp>
      <p:sp>
        <p:nvSpPr>
          <p:cNvPr id="733" name="Google Shape;733;p62"/>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Lambda Concurrency?</a:t>
            </a:r>
            <a:endParaRPr/>
          </a:p>
        </p:txBody>
      </p:sp>
      <p:sp>
        <p:nvSpPr>
          <p:cNvPr id="734" name="Google Shape;734;p62"/>
          <p:cNvSpPr txBox="1"/>
          <p:nvPr>
            <p:ph idx="4294967295" type="body"/>
          </p:nvPr>
        </p:nvSpPr>
        <p:spPr>
          <a:xfrm>
            <a:off x="1360250" y="46305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Unreserved, Reserved, and Provisioned</a:t>
            </a:r>
            <a:endParaRPr/>
          </a:p>
          <a:p>
            <a:pPr indent="0" lvl="0" marL="0" rtl="0" algn="l">
              <a:spcBef>
                <a:spcPts val="600"/>
              </a:spcBef>
              <a:spcAft>
                <a:spcPts val="600"/>
              </a:spcAft>
              <a:buNone/>
            </a:pPr>
            <a:r>
              <a:t/>
            </a:r>
            <a:endParaRPr/>
          </a:p>
        </p:txBody>
      </p:sp>
      <p:sp>
        <p:nvSpPr>
          <p:cNvPr id="735" name="Google Shape;735;p62"/>
          <p:cNvSpPr txBox="1"/>
          <p:nvPr>
            <p:ph idx="4294967295" type="body"/>
          </p:nvPr>
        </p:nvSpPr>
        <p:spPr>
          <a:xfrm>
            <a:off x="1366766" y="26376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Concurrency is a major scaling consideration, and can cause applications to fail due to </a:t>
            </a:r>
            <a:r>
              <a:rPr b="1" i="1" lang="en">
                <a:latin typeface="Inria Sans"/>
                <a:ea typeface="Inria Sans"/>
                <a:cs typeface="Inria Sans"/>
                <a:sym typeface="Inria Sans"/>
              </a:rPr>
              <a:t>Throttling</a:t>
            </a:r>
            <a:endParaRPr i="1"/>
          </a:p>
          <a:p>
            <a:pPr indent="0" lvl="0" marL="457200" rtl="0" algn="l">
              <a:spcBef>
                <a:spcPts val="600"/>
              </a:spcBef>
              <a:spcAft>
                <a:spcPts val="600"/>
              </a:spcAft>
              <a:buNone/>
            </a:pPr>
            <a:r>
              <a:t/>
            </a:r>
            <a:endParaRPr b="1">
              <a:latin typeface="Inria Sans"/>
              <a:ea typeface="Inria Sans"/>
              <a:cs typeface="Inria Sans"/>
              <a:sym typeface="Inria Sans"/>
            </a:endParaRPr>
          </a:p>
        </p:txBody>
      </p:sp>
      <p:sp>
        <p:nvSpPr>
          <p:cNvPr id="736" name="Google Shape;736;p62"/>
          <p:cNvSpPr txBox="1"/>
          <p:nvPr>
            <p:ph idx="4294967295" type="body"/>
          </p:nvPr>
        </p:nvSpPr>
        <p:spPr>
          <a:xfrm>
            <a:off x="1360250" y="18111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New containers are spawned for each concurrent request</a:t>
            </a:r>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Course Contents</a:t>
            </a:r>
            <a:endParaRPr/>
          </a:p>
        </p:txBody>
      </p:sp>
      <p:sp>
        <p:nvSpPr>
          <p:cNvPr id="238" name="Google Shape;238;p18"/>
          <p:cNvSpPr txBox="1"/>
          <p:nvPr>
            <p:ph idx="1" type="body"/>
          </p:nvPr>
        </p:nvSpPr>
        <p:spPr>
          <a:xfrm>
            <a:off x="1207850" y="1582550"/>
            <a:ext cx="2085900" cy="35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latin typeface="Inria Sans"/>
                <a:ea typeface="Inria Sans"/>
                <a:cs typeface="Inria Sans"/>
                <a:sym typeface="Inria Sans"/>
              </a:rPr>
              <a:t>Introduction</a:t>
            </a:r>
            <a:endParaRPr b="1"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239" name="Google Shape;239;p18"/>
          <p:cNvSpPr txBox="1"/>
          <p:nvPr>
            <p:ph idx="12" type="sldNum"/>
          </p:nvPr>
        </p:nvSpPr>
        <p:spPr>
          <a:xfrm>
            <a:off x="8624625" y="4572625"/>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0" name="Google Shape;240;p18"/>
          <p:cNvSpPr txBox="1"/>
          <p:nvPr>
            <p:ph idx="1" type="body"/>
          </p:nvPr>
        </p:nvSpPr>
        <p:spPr>
          <a:xfrm>
            <a:off x="1207850" y="1963550"/>
            <a:ext cx="2085900" cy="191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What is a Lambda Function?</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
        <p:nvSpPr>
          <p:cNvPr id="241" name="Google Shape;241;p18"/>
          <p:cNvSpPr txBox="1"/>
          <p:nvPr>
            <p:ph idx="1" type="body"/>
          </p:nvPr>
        </p:nvSpPr>
        <p:spPr>
          <a:xfrm>
            <a:off x="1207850" y="2268350"/>
            <a:ext cx="20859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A Brief Tour of the Console</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
        <p:nvSpPr>
          <p:cNvPr id="242" name="Google Shape;242;p18"/>
          <p:cNvSpPr txBox="1"/>
          <p:nvPr>
            <p:ph idx="1" type="body"/>
          </p:nvPr>
        </p:nvSpPr>
        <p:spPr>
          <a:xfrm>
            <a:off x="1207850" y="2573150"/>
            <a:ext cx="2085900" cy="271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sz="1200"/>
              <a:t>How does it work?</a:t>
            </a:r>
            <a:endParaRPr sz="1200"/>
          </a:p>
        </p:txBody>
      </p:sp>
      <p:sp>
        <p:nvSpPr>
          <p:cNvPr id="243" name="Google Shape;243;p18"/>
          <p:cNvSpPr txBox="1"/>
          <p:nvPr>
            <p:ph idx="1" type="body"/>
          </p:nvPr>
        </p:nvSpPr>
        <p:spPr>
          <a:xfrm>
            <a:off x="3454180" y="1582550"/>
            <a:ext cx="2085900" cy="538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u="sng">
                <a:latin typeface="Inria Sans"/>
                <a:ea typeface="Inria Sans"/>
                <a:cs typeface="Inria Sans"/>
                <a:sym typeface="Inria Sans"/>
              </a:rPr>
              <a:t>Key</a:t>
            </a:r>
            <a:r>
              <a:rPr b="1" lang="en" u="sng">
                <a:latin typeface="Inria Sans"/>
                <a:ea typeface="Inria Sans"/>
                <a:cs typeface="Inria Sans"/>
                <a:sym typeface="Inria Sans"/>
              </a:rPr>
              <a:t> Concepts</a:t>
            </a:r>
            <a:endParaRPr b="1"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244" name="Google Shape;244;p18"/>
          <p:cNvSpPr txBox="1"/>
          <p:nvPr>
            <p:ph idx="1" type="body"/>
          </p:nvPr>
        </p:nvSpPr>
        <p:spPr>
          <a:xfrm>
            <a:off x="3473305" y="1957436"/>
            <a:ext cx="2085900" cy="1914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sz="1200">
                <a:latin typeface="Inria Sans"/>
                <a:ea typeface="Inria Sans"/>
                <a:cs typeface="Inria Sans"/>
                <a:sym typeface="Inria Sans"/>
              </a:rPr>
              <a:t>Configuration</a:t>
            </a:r>
            <a:endParaRPr sz="1000"/>
          </a:p>
        </p:txBody>
      </p:sp>
      <p:sp>
        <p:nvSpPr>
          <p:cNvPr id="245" name="Google Shape;245;p18"/>
          <p:cNvSpPr txBox="1"/>
          <p:nvPr>
            <p:ph idx="1" type="body"/>
          </p:nvPr>
        </p:nvSpPr>
        <p:spPr>
          <a:xfrm>
            <a:off x="3473305" y="2262236"/>
            <a:ext cx="20859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Deployments</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
        <p:nvSpPr>
          <p:cNvPr id="246" name="Google Shape;246;p18"/>
          <p:cNvSpPr txBox="1"/>
          <p:nvPr>
            <p:ph idx="1" type="body"/>
          </p:nvPr>
        </p:nvSpPr>
        <p:spPr>
          <a:xfrm>
            <a:off x="3473305" y="2567036"/>
            <a:ext cx="2085900" cy="271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sz="1200">
                <a:latin typeface="Inria Sans"/>
                <a:ea typeface="Inria Sans"/>
                <a:cs typeface="Inria Sans"/>
                <a:sym typeface="Inria Sans"/>
              </a:rPr>
              <a:t>Monitoring</a:t>
            </a:r>
            <a:endParaRPr sz="1000"/>
          </a:p>
        </p:txBody>
      </p:sp>
      <p:sp>
        <p:nvSpPr>
          <p:cNvPr id="247" name="Google Shape;247;p18"/>
          <p:cNvSpPr txBox="1"/>
          <p:nvPr>
            <p:ph idx="1" type="body"/>
          </p:nvPr>
        </p:nvSpPr>
        <p:spPr>
          <a:xfrm>
            <a:off x="3446150" y="3075100"/>
            <a:ext cx="2085900" cy="35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latin typeface="Inria Sans"/>
                <a:ea typeface="Inria Sans"/>
                <a:cs typeface="Inria Sans"/>
                <a:sym typeface="Inria Sans"/>
              </a:rPr>
              <a:t>Service Integrations</a:t>
            </a:r>
            <a:endParaRPr b="1"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248" name="Google Shape;248;p18"/>
          <p:cNvSpPr txBox="1"/>
          <p:nvPr>
            <p:ph idx="1" type="body"/>
          </p:nvPr>
        </p:nvSpPr>
        <p:spPr>
          <a:xfrm>
            <a:off x="3446150" y="3456100"/>
            <a:ext cx="2085900" cy="191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Event Processing &amp; Workflows</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
        <p:nvSpPr>
          <p:cNvPr id="249" name="Google Shape;249;p18"/>
          <p:cNvSpPr txBox="1"/>
          <p:nvPr>
            <p:ph idx="1" type="body"/>
          </p:nvPr>
        </p:nvSpPr>
        <p:spPr>
          <a:xfrm>
            <a:off x="3446150" y="3760900"/>
            <a:ext cx="2085900" cy="271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sz="1200">
                <a:latin typeface="Inria Sans"/>
                <a:ea typeface="Inria Sans"/>
                <a:cs typeface="Inria Sans"/>
                <a:sym typeface="Inria Sans"/>
              </a:rPr>
              <a:t>APIs &amp; Adhoc Jobs </a:t>
            </a:r>
            <a:endParaRPr sz="1000"/>
          </a:p>
        </p:txBody>
      </p:sp>
      <p:sp>
        <p:nvSpPr>
          <p:cNvPr id="250" name="Google Shape;250;p18"/>
          <p:cNvSpPr txBox="1"/>
          <p:nvPr>
            <p:ph idx="1" type="body"/>
          </p:nvPr>
        </p:nvSpPr>
        <p:spPr>
          <a:xfrm>
            <a:off x="3446150" y="4065700"/>
            <a:ext cx="20859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Timed Jobs</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
        <p:nvSpPr>
          <p:cNvPr id="251" name="Google Shape;251;p18"/>
          <p:cNvSpPr txBox="1"/>
          <p:nvPr>
            <p:ph idx="1" type="body"/>
          </p:nvPr>
        </p:nvSpPr>
        <p:spPr>
          <a:xfrm>
            <a:off x="5879212" y="1582541"/>
            <a:ext cx="2085900" cy="35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latin typeface="Inria Sans"/>
                <a:ea typeface="Inria Sans"/>
                <a:cs typeface="Inria Sans"/>
                <a:sym typeface="Inria Sans"/>
              </a:rPr>
              <a:t>Advanced Concepts</a:t>
            </a:r>
            <a:endParaRPr b="1"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252" name="Google Shape;252;p18"/>
          <p:cNvSpPr txBox="1"/>
          <p:nvPr>
            <p:ph idx="1" type="body"/>
          </p:nvPr>
        </p:nvSpPr>
        <p:spPr>
          <a:xfrm>
            <a:off x="5879212" y="1963541"/>
            <a:ext cx="2085900" cy="191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Invocation Types</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
        <p:nvSpPr>
          <p:cNvPr id="253" name="Google Shape;253;p18"/>
          <p:cNvSpPr txBox="1"/>
          <p:nvPr>
            <p:ph idx="1" type="body"/>
          </p:nvPr>
        </p:nvSpPr>
        <p:spPr>
          <a:xfrm>
            <a:off x="5879212" y="2268341"/>
            <a:ext cx="20859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Throttling &amp; Concurrency</a:t>
            </a:r>
            <a:endParaRPr sz="1200">
              <a:latin typeface="Inria Sans"/>
              <a:ea typeface="Inria Sans"/>
              <a:cs typeface="Inria Sans"/>
              <a:sym typeface="Inria Sans"/>
            </a:endParaRPr>
          </a:p>
          <a:p>
            <a:pPr indent="0" lvl="0" marL="0" rtl="0" algn="l">
              <a:spcBef>
                <a:spcPts val="600"/>
              </a:spcBef>
              <a:spcAft>
                <a:spcPts val="0"/>
              </a:spcAft>
              <a:buNone/>
            </a:pPr>
            <a:r>
              <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
        <p:nvSpPr>
          <p:cNvPr id="254" name="Google Shape;254;p18"/>
          <p:cNvSpPr txBox="1"/>
          <p:nvPr>
            <p:ph idx="1" type="body"/>
          </p:nvPr>
        </p:nvSpPr>
        <p:spPr>
          <a:xfrm>
            <a:off x="5879212" y="2573141"/>
            <a:ext cx="20859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Performance Tuning</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
        <p:nvSpPr>
          <p:cNvPr id="255" name="Google Shape;255;p18"/>
          <p:cNvSpPr txBox="1"/>
          <p:nvPr>
            <p:ph idx="1" type="body"/>
          </p:nvPr>
        </p:nvSpPr>
        <p:spPr>
          <a:xfrm>
            <a:off x="1207862" y="3075091"/>
            <a:ext cx="2085900" cy="351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u="sng">
                <a:latin typeface="Inria Sans"/>
                <a:ea typeface="Inria Sans"/>
                <a:cs typeface="Inria Sans"/>
                <a:sym typeface="Inria Sans"/>
              </a:rPr>
              <a:t>Good to Knows</a:t>
            </a:r>
            <a:endParaRPr sz="1200" u="sng"/>
          </a:p>
        </p:txBody>
      </p:sp>
      <p:sp>
        <p:nvSpPr>
          <p:cNvPr id="256" name="Google Shape;256;p18"/>
          <p:cNvSpPr txBox="1"/>
          <p:nvPr>
            <p:ph idx="1" type="body"/>
          </p:nvPr>
        </p:nvSpPr>
        <p:spPr>
          <a:xfrm>
            <a:off x="1207862" y="3456091"/>
            <a:ext cx="2085900" cy="191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IaC with CDK</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
        <p:nvSpPr>
          <p:cNvPr id="257" name="Google Shape;257;p18"/>
          <p:cNvSpPr txBox="1"/>
          <p:nvPr>
            <p:ph idx="1" type="body"/>
          </p:nvPr>
        </p:nvSpPr>
        <p:spPr>
          <a:xfrm>
            <a:off x="1207862" y="3760891"/>
            <a:ext cx="2085900" cy="27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Inria Sans"/>
                <a:ea typeface="Inria Sans"/>
                <a:cs typeface="Inria Sans"/>
                <a:sym typeface="Inria Sans"/>
              </a:rPr>
              <a:t>Pricing</a:t>
            </a:r>
            <a:endParaRPr sz="1200">
              <a:latin typeface="Inria Sans"/>
              <a:ea typeface="Inria Sans"/>
              <a:cs typeface="Inria Sans"/>
              <a:sym typeface="Inria Sans"/>
            </a:endParaRPr>
          </a:p>
          <a:p>
            <a:pPr indent="0" lvl="0" marL="0" rtl="0" algn="l">
              <a:spcBef>
                <a:spcPts val="600"/>
              </a:spcBef>
              <a:spcAft>
                <a:spcPts val="600"/>
              </a:spcAft>
              <a:buNone/>
            </a:pPr>
            <a:r>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42" name="Google Shape;742;p63"/>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Throttling is when Lambda rejects a request </a:t>
            </a:r>
            <a:endParaRPr/>
          </a:p>
          <a:p>
            <a:pPr indent="0" lvl="0" marL="0" rtl="0" algn="l">
              <a:spcBef>
                <a:spcPts val="600"/>
              </a:spcBef>
              <a:spcAft>
                <a:spcPts val="600"/>
              </a:spcAft>
              <a:buNone/>
            </a:pPr>
            <a:r>
              <a:t/>
            </a:r>
            <a:endParaRPr/>
          </a:p>
        </p:txBody>
      </p:sp>
      <p:sp>
        <p:nvSpPr>
          <p:cNvPr id="743" name="Google Shape;743;p63"/>
          <p:cNvSpPr txBox="1"/>
          <p:nvPr>
            <p:ph idx="4294967295" type="body"/>
          </p:nvPr>
        </p:nvSpPr>
        <p:spPr>
          <a:xfrm>
            <a:off x="1391775" y="18756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Occurs when in flight invocations exceeds available concurrency</a:t>
            </a:r>
            <a:endParaRPr u="sng"/>
          </a:p>
        </p:txBody>
      </p:sp>
      <p:sp>
        <p:nvSpPr>
          <p:cNvPr id="744" name="Google Shape;744;p63"/>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Throttling aka </a:t>
            </a:r>
            <a:r>
              <a:rPr i="1" lang="en"/>
              <a:t>RateExceeded</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0" name="Google Shape;750;p64"/>
          <p:cNvSpPr txBox="1"/>
          <p:nvPr>
            <p:ph idx="4294967295" type="title"/>
          </p:nvPr>
        </p:nvSpPr>
        <p:spPr>
          <a:xfrm>
            <a:off x="510750" y="747275"/>
            <a:ext cx="2337000" cy="3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500"/>
              <a:t>Unreserved</a:t>
            </a:r>
            <a:endParaRPr sz="2500"/>
          </a:p>
        </p:txBody>
      </p:sp>
      <p:cxnSp>
        <p:nvCxnSpPr>
          <p:cNvPr id="751" name="Google Shape;751;p64"/>
          <p:cNvCxnSpPr/>
          <p:nvPr/>
        </p:nvCxnSpPr>
        <p:spPr>
          <a:xfrm>
            <a:off x="3285575" y="1189325"/>
            <a:ext cx="0" cy="1772700"/>
          </a:xfrm>
          <a:prstGeom prst="straightConnector1">
            <a:avLst/>
          </a:prstGeom>
          <a:noFill/>
          <a:ln cap="flat" cmpd="sng" w="28575">
            <a:solidFill>
              <a:schemeClr val="dk1"/>
            </a:solidFill>
            <a:prstDash val="solid"/>
            <a:round/>
            <a:headEnd len="med" w="med" type="none"/>
            <a:tailEnd len="med" w="med" type="none"/>
          </a:ln>
        </p:spPr>
      </p:cxnSp>
      <p:cxnSp>
        <p:nvCxnSpPr>
          <p:cNvPr id="752" name="Google Shape;752;p64"/>
          <p:cNvCxnSpPr/>
          <p:nvPr/>
        </p:nvCxnSpPr>
        <p:spPr>
          <a:xfrm>
            <a:off x="510750" y="1195100"/>
            <a:ext cx="8082600" cy="0"/>
          </a:xfrm>
          <a:prstGeom prst="straightConnector1">
            <a:avLst/>
          </a:prstGeom>
          <a:noFill/>
          <a:ln cap="flat" cmpd="sng" w="28575">
            <a:solidFill>
              <a:schemeClr val="dk1"/>
            </a:solidFill>
            <a:prstDash val="solid"/>
            <a:round/>
            <a:headEnd len="med" w="med" type="none"/>
            <a:tailEnd len="med" w="med" type="none"/>
          </a:ln>
        </p:spPr>
      </p:cxnSp>
      <p:cxnSp>
        <p:nvCxnSpPr>
          <p:cNvPr id="753" name="Google Shape;753;p64"/>
          <p:cNvCxnSpPr/>
          <p:nvPr/>
        </p:nvCxnSpPr>
        <p:spPr>
          <a:xfrm>
            <a:off x="5999175" y="1189325"/>
            <a:ext cx="0" cy="1772700"/>
          </a:xfrm>
          <a:prstGeom prst="straightConnector1">
            <a:avLst/>
          </a:prstGeom>
          <a:noFill/>
          <a:ln cap="flat" cmpd="sng" w="28575">
            <a:solidFill>
              <a:schemeClr val="dk1"/>
            </a:solidFill>
            <a:prstDash val="solid"/>
            <a:round/>
            <a:headEnd len="med" w="med" type="none"/>
            <a:tailEnd len="med" w="med" type="none"/>
          </a:ln>
        </p:spPr>
      </p:cxnSp>
      <p:sp>
        <p:nvSpPr>
          <p:cNvPr id="754" name="Google Shape;754;p64"/>
          <p:cNvSpPr txBox="1"/>
          <p:nvPr>
            <p:ph idx="4294967295" type="title"/>
          </p:nvPr>
        </p:nvSpPr>
        <p:spPr>
          <a:xfrm>
            <a:off x="3403500" y="747275"/>
            <a:ext cx="2337000" cy="3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500"/>
              <a:t>Reserved</a:t>
            </a:r>
            <a:endParaRPr sz="2500"/>
          </a:p>
        </p:txBody>
      </p:sp>
      <p:sp>
        <p:nvSpPr>
          <p:cNvPr id="755" name="Google Shape;755;p64"/>
          <p:cNvSpPr txBox="1"/>
          <p:nvPr>
            <p:ph idx="4294967295" type="title"/>
          </p:nvPr>
        </p:nvSpPr>
        <p:spPr>
          <a:xfrm>
            <a:off x="6177025" y="747275"/>
            <a:ext cx="2337000" cy="3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500"/>
              <a:t>Provisioned</a:t>
            </a:r>
            <a:endParaRPr sz="2500"/>
          </a:p>
        </p:txBody>
      </p:sp>
      <p:sp>
        <p:nvSpPr>
          <p:cNvPr id="756" name="Google Shape;756;p64"/>
          <p:cNvSpPr txBox="1"/>
          <p:nvPr>
            <p:ph idx="4294967295" type="body"/>
          </p:nvPr>
        </p:nvSpPr>
        <p:spPr>
          <a:xfrm>
            <a:off x="63750" y="1734575"/>
            <a:ext cx="3231000" cy="5964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800">
                <a:latin typeface="Inria Sans"/>
                <a:ea typeface="Inria Sans"/>
                <a:cs typeface="Inria Sans"/>
                <a:sym typeface="Inria Sans"/>
              </a:rPr>
              <a:t>Common concurrency pool</a:t>
            </a:r>
            <a:endParaRPr b="1" sz="1800">
              <a:latin typeface="Inria Sans"/>
              <a:ea typeface="Inria Sans"/>
              <a:cs typeface="Inria Sans"/>
              <a:sym typeface="Inria Sans"/>
            </a:endParaRPr>
          </a:p>
        </p:txBody>
      </p:sp>
      <p:sp>
        <p:nvSpPr>
          <p:cNvPr id="757" name="Google Shape;757;p64"/>
          <p:cNvSpPr txBox="1"/>
          <p:nvPr>
            <p:ph idx="4294967295" type="body"/>
          </p:nvPr>
        </p:nvSpPr>
        <p:spPr>
          <a:xfrm>
            <a:off x="3294750" y="1734575"/>
            <a:ext cx="2704500" cy="80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800">
                <a:latin typeface="Inria Sans"/>
                <a:ea typeface="Inria Sans"/>
                <a:cs typeface="Inria Sans"/>
                <a:sym typeface="Inria Sans"/>
              </a:rPr>
              <a:t>Dedicated </a:t>
            </a:r>
            <a:r>
              <a:rPr b="1" lang="en" sz="1800">
                <a:latin typeface="Inria Sans"/>
                <a:ea typeface="Inria Sans"/>
                <a:cs typeface="Inria Sans"/>
                <a:sym typeface="Inria Sans"/>
              </a:rPr>
              <a:t>concurrency</a:t>
            </a:r>
            <a:r>
              <a:rPr b="1" lang="en" sz="1800">
                <a:latin typeface="Inria Sans"/>
                <a:ea typeface="Inria Sans"/>
                <a:cs typeface="Inria Sans"/>
                <a:sym typeface="Inria Sans"/>
              </a:rPr>
              <a:t> pool</a:t>
            </a:r>
            <a:endParaRPr sz="1800"/>
          </a:p>
        </p:txBody>
      </p:sp>
      <p:sp>
        <p:nvSpPr>
          <p:cNvPr id="758" name="Google Shape;758;p64"/>
          <p:cNvSpPr txBox="1"/>
          <p:nvPr>
            <p:ph idx="4294967295" type="body"/>
          </p:nvPr>
        </p:nvSpPr>
        <p:spPr>
          <a:xfrm>
            <a:off x="6068350" y="1734575"/>
            <a:ext cx="2704500" cy="11130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800">
                <a:latin typeface="Inria Sans"/>
                <a:ea typeface="Inria Sans"/>
                <a:cs typeface="Inria Sans"/>
                <a:sym typeface="Inria Sans"/>
              </a:rPr>
              <a:t>Dedicated and ‘always on’ concurrency pool</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5"/>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100"/>
              <a:t>Core Concepts - Reserved &amp; Unreserved  </a:t>
            </a:r>
            <a:endParaRPr sz="3100"/>
          </a:p>
          <a:p>
            <a:pPr indent="0" lvl="0" marL="0" rtl="0" algn="l">
              <a:spcBef>
                <a:spcPts val="0"/>
              </a:spcBef>
              <a:spcAft>
                <a:spcPts val="0"/>
              </a:spcAft>
              <a:buNone/>
            </a:pPr>
            <a:r>
              <a:rPr lang="en" sz="3100"/>
              <a:t>                                       Concurrency</a:t>
            </a:r>
            <a:endParaRPr sz="3100"/>
          </a:p>
          <a:p>
            <a:pPr indent="0" lvl="0" marL="0" rtl="0" algn="l">
              <a:spcBef>
                <a:spcPts val="0"/>
              </a:spcBef>
              <a:spcAft>
                <a:spcPts val="0"/>
              </a:spcAft>
              <a:buNone/>
            </a:pPr>
            <a:r>
              <a:t/>
            </a:r>
            <a:endParaRPr i="1" sz="1800"/>
          </a:p>
        </p:txBody>
      </p:sp>
      <p:pic>
        <p:nvPicPr>
          <p:cNvPr id="764" name="Google Shape;764;p65"/>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0" name="Google Shape;770;p66"/>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Free for all among all functions in an account per region</a:t>
            </a:r>
            <a:endParaRPr/>
          </a:p>
          <a:p>
            <a:pPr indent="0" lvl="0" marL="0" rtl="0" algn="l">
              <a:spcBef>
                <a:spcPts val="600"/>
              </a:spcBef>
              <a:spcAft>
                <a:spcPts val="600"/>
              </a:spcAft>
              <a:buNone/>
            </a:pPr>
            <a:r>
              <a:t/>
            </a:r>
            <a:endParaRPr/>
          </a:p>
        </p:txBody>
      </p:sp>
      <p:sp>
        <p:nvSpPr>
          <p:cNvPr id="771" name="Google Shape;771;p66"/>
          <p:cNvSpPr txBox="1"/>
          <p:nvPr>
            <p:ph idx="4294967295" type="body"/>
          </p:nvPr>
        </p:nvSpPr>
        <p:spPr>
          <a:xfrm>
            <a:off x="1391775" y="2104203"/>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If one function consumes all concurrency, the others will get throttled</a:t>
            </a:r>
            <a:endParaRPr u="sng"/>
          </a:p>
        </p:txBody>
      </p:sp>
      <p:sp>
        <p:nvSpPr>
          <p:cNvPr id="772" name="Google Shape;772;p66"/>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Unreserved Concurrency</a:t>
            </a:r>
            <a:endParaRPr/>
          </a:p>
        </p:txBody>
      </p:sp>
      <p:sp>
        <p:nvSpPr>
          <p:cNvPr id="773" name="Google Shape;773;p66"/>
          <p:cNvSpPr txBox="1"/>
          <p:nvPr>
            <p:ph idx="4294967295" type="body"/>
          </p:nvPr>
        </p:nvSpPr>
        <p:spPr>
          <a:xfrm>
            <a:off x="1360250" y="30303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Limit can be raised via AWS Support Ticket</a:t>
            </a:r>
            <a:endParaRPr/>
          </a:p>
          <a:p>
            <a:pPr indent="0" lvl="0" marL="0" rtl="0" algn="l">
              <a:spcBef>
                <a:spcPts val="600"/>
              </a:spcBef>
              <a:spcAft>
                <a:spcPts val="600"/>
              </a:spcAft>
              <a:buNone/>
            </a:pPr>
            <a:r>
              <a:t/>
            </a:r>
            <a:endParaRPr/>
          </a:p>
        </p:txBody>
      </p:sp>
      <p:pic>
        <p:nvPicPr>
          <p:cNvPr id="774" name="Google Shape;774;p66"/>
          <p:cNvPicPr preferRelativeResize="0"/>
          <p:nvPr/>
        </p:nvPicPr>
        <p:blipFill>
          <a:blip r:embed="rId3">
            <a:alphaModFix/>
          </a:blip>
          <a:stretch>
            <a:fillRect/>
          </a:stretch>
        </p:blipFill>
        <p:spPr>
          <a:xfrm>
            <a:off x="4060502" y="3516175"/>
            <a:ext cx="1222100" cy="143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80" name="Google Shape;780;p67"/>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A portion is always reserved for a specific function, even if there are no invocations</a:t>
            </a:r>
            <a:endParaRPr/>
          </a:p>
          <a:p>
            <a:pPr indent="0" lvl="0" marL="0" rtl="0" algn="l">
              <a:spcBef>
                <a:spcPts val="600"/>
              </a:spcBef>
              <a:spcAft>
                <a:spcPts val="600"/>
              </a:spcAft>
              <a:buNone/>
            </a:pPr>
            <a:r>
              <a:t/>
            </a:r>
            <a:endParaRPr/>
          </a:p>
        </p:txBody>
      </p:sp>
      <p:sp>
        <p:nvSpPr>
          <p:cNvPr id="781" name="Google Shape;781;p67"/>
          <p:cNvSpPr txBox="1"/>
          <p:nvPr>
            <p:ph idx="4294967295" type="body"/>
          </p:nvPr>
        </p:nvSpPr>
        <p:spPr>
          <a:xfrm>
            <a:off x="1391775" y="2127442"/>
            <a:ext cx="7432200" cy="777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You can use reserved concurrency to minimize or maximize your processing rate</a:t>
            </a:r>
            <a:endParaRPr u="sng"/>
          </a:p>
        </p:txBody>
      </p:sp>
      <p:sp>
        <p:nvSpPr>
          <p:cNvPr id="782" name="Google Shape;782;p67"/>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Reserved </a:t>
            </a:r>
            <a:r>
              <a:rPr lang="en"/>
              <a:t>Concurrency</a:t>
            </a:r>
            <a:endParaRPr/>
          </a:p>
        </p:txBody>
      </p:sp>
      <p:sp>
        <p:nvSpPr>
          <p:cNvPr id="783" name="Google Shape;783;p67"/>
          <p:cNvSpPr txBox="1"/>
          <p:nvPr>
            <p:ph idx="4294967295" type="body"/>
          </p:nvPr>
        </p:nvSpPr>
        <p:spPr>
          <a:xfrm>
            <a:off x="1360250" y="3741625"/>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Bad in terms of utilization of resources</a:t>
            </a:r>
            <a:endParaRPr/>
          </a:p>
        </p:txBody>
      </p:sp>
      <p:sp>
        <p:nvSpPr>
          <p:cNvPr id="784" name="Google Shape;784;p67"/>
          <p:cNvSpPr txBox="1"/>
          <p:nvPr>
            <p:ph idx="4294967295" type="body"/>
          </p:nvPr>
        </p:nvSpPr>
        <p:spPr>
          <a:xfrm>
            <a:off x="1360250" y="3120533"/>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Good for predictable resource allocation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90" name="Google Shape;790;p68"/>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Reserved</a:t>
            </a:r>
            <a:endParaRPr/>
          </a:p>
        </p:txBody>
      </p:sp>
      <p:pic>
        <p:nvPicPr>
          <p:cNvPr id="791" name="Google Shape;791;p68"/>
          <p:cNvPicPr preferRelativeResize="0"/>
          <p:nvPr/>
        </p:nvPicPr>
        <p:blipFill>
          <a:blip r:embed="rId3">
            <a:alphaModFix/>
          </a:blip>
          <a:stretch>
            <a:fillRect/>
          </a:stretch>
        </p:blipFill>
        <p:spPr>
          <a:xfrm>
            <a:off x="2459563" y="1334738"/>
            <a:ext cx="4423975" cy="2474025"/>
          </a:xfrm>
          <a:prstGeom prst="rect">
            <a:avLst/>
          </a:prstGeom>
          <a:noFill/>
          <a:ln>
            <a:noFill/>
          </a:ln>
        </p:spPr>
      </p:pic>
      <p:pic>
        <p:nvPicPr>
          <p:cNvPr id="792" name="Google Shape;792;p68"/>
          <p:cNvPicPr preferRelativeResize="0"/>
          <p:nvPr/>
        </p:nvPicPr>
        <p:blipFill>
          <a:blip r:embed="rId4">
            <a:alphaModFix/>
          </a:blip>
          <a:stretch>
            <a:fillRect/>
          </a:stretch>
        </p:blipFill>
        <p:spPr>
          <a:xfrm>
            <a:off x="2541350" y="4079687"/>
            <a:ext cx="1095375" cy="190500"/>
          </a:xfrm>
          <a:prstGeom prst="rect">
            <a:avLst/>
          </a:prstGeom>
          <a:noFill/>
          <a:ln>
            <a:noFill/>
          </a:ln>
        </p:spPr>
      </p:pic>
      <p:pic>
        <p:nvPicPr>
          <p:cNvPr id="793" name="Google Shape;793;p68"/>
          <p:cNvPicPr preferRelativeResize="0"/>
          <p:nvPr/>
        </p:nvPicPr>
        <p:blipFill>
          <a:blip r:embed="rId5">
            <a:alphaModFix/>
          </a:blip>
          <a:stretch>
            <a:fillRect/>
          </a:stretch>
        </p:blipFill>
        <p:spPr>
          <a:xfrm>
            <a:off x="2541350" y="4346375"/>
            <a:ext cx="1095375" cy="190500"/>
          </a:xfrm>
          <a:prstGeom prst="rect">
            <a:avLst/>
          </a:prstGeom>
          <a:noFill/>
          <a:ln>
            <a:noFill/>
          </a:ln>
        </p:spPr>
      </p:pic>
      <p:pic>
        <p:nvPicPr>
          <p:cNvPr id="794" name="Google Shape;794;p68"/>
          <p:cNvPicPr preferRelativeResize="0"/>
          <p:nvPr/>
        </p:nvPicPr>
        <p:blipFill>
          <a:blip r:embed="rId6">
            <a:alphaModFix/>
          </a:blip>
          <a:stretch>
            <a:fillRect/>
          </a:stretch>
        </p:blipFill>
        <p:spPr>
          <a:xfrm>
            <a:off x="2541350" y="4613075"/>
            <a:ext cx="1095375" cy="190500"/>
          </a:xfrm>
          <a:prstGeom prst="rect">
            <a:avLst/>
          </a:prstGeom>
          <a:noFill/>
          <a:ln>
            <a:noFill/>
          </a:ln>
        </p:spPr>
      </p:pic>
      <p:pic>
        <p:nvPicPr>
          <p:cNvPr id="795" name="Google Shape;795;p68"/>
          <p:cNvPicPr preferRelativeResize="0"/>
          <p:nvPr/>
        </p:nvPicPr>
        <p:blipFill>
          <a:blip r:embed="rId7">
            <a:alphaModFix/>
          </a:blip>
          <a:stretch>
            <a:fillRect/>
          </a:stretch>
        </p:blipFill>
        <p:spPr>
          <a:xfrm>
            <a:off x="2541350" y="4879775"/>
            <a:ext cx="1095375" cy="190500"/>
          </a:xfrm>
          <a:prstGeom prst="rect">
            <a:avLst/>
          </a:prstGeom>
          <a:noFill/>
          <a:ln>
            <a:noFill/>
          </a:ln>
        </p:spPr>
      </p:pic>
      <p:sp>
        <p:nvSpPr>
          <p:cNvPr id="796" name="Google Shape;796;p68"/>
          <p:cNvSpPr txBox="1"/>
          <p:nvPr>
            <p:ph idx="4294967295" type="body"/>
          </p:nvPr>
        </p:nvSpPr>
        <p:spPr>
          <a:xfrm>
            <a:off x="3771525" y="4079675"/>
            <a:ext cx="3231000" cy="19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sz="1200">
                <a:latin typeface="Inria Sans"/>
                <a:ea typeface="Inria Sans"/>
                <a:cs typeface="Inria Sans"/>
                <a:sym typeface="Inria Sans"/>
              </a:rPr>
              <a:t>Function Concurrency</a:t>
            </a:r>
            <a:endParaRPr sz="1200"/>
          </a:p>
        </p:txBody>
      </p:sp>
      <p:sp>
        <p:nvSpPr>
          <p:cNvPr id="797" name="Google Shape;797;p68"/>
          <p:cNvSpPr txBox="1"/>
          <p:nvPr>
            <p:ph idx="4294967295" type="body"/>
          </p:nvPr>
        </p:nvSpPr>
        <p:spPr>
          <a:xfrm>
            <a:off x="3771525" y="4353209"/>
            <a:ext cx="3231000" cy="19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sz="1200">
                <a:latin typeface="Inria Sans"/>
                <a:ea typeface="Inria Sans"/>
                <a:cs typeface="Inria Sans"/>
                <a:sym typeface="Inria Sans"/>
              </a:rPr>
              <a:t>Reserved </a:t>
            </a:r>
            <a:r>
              <a:rPr b="1" lang="en" sz="1200">
                <a:latin typeface="Inria Sans"/>
                <a:ea typeface="Inria Sans"/>
                <a:cs typeface="Inria Sans"/>
                <a:sym typeface="Inria Sans"/>
              </a:rPr>
              <a:t>Concurrency</a:t>
            </a:r>
            <a:endParaRPr sz="1200"/>
          </a:p>
        </p:txBody>
      </p:sp>
      <p:sp>
        <p:nvSpPr>
          <p:cNvPr id="798" name="Google Shape;798;p68"/>
          <p:cNvSpPr txBox="1"/>
          <p:nvPr>
            <p:ph idx="4294967295" type="body"/>
          </p:nvPr>
        </p:nvSpPr>
        <p:spPr>
          <a:xfrm>
            <a:off x="3771525" y="4604275"/>
            <a:ext cx="3231000" cy="19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sz="1200">
                <a:latin typeface="Inria Sans"/>
                <a:ea typeface="Inria Sans"/>
                <a:cs typeface="Inria Sans"/>
                <a:sym typeface="Inria Sans"/>
              </a:rPr>
              <a:t>Unreserved </a:t>
            </a:r>
            <a:r>
              <a:rPr b="1" lang="en" sz="1200">
                <a:latin typeface="Inria Sans"/>
                <a:ea typeface="Inria Sans"/>
                <a:cs typeface="Inria Sans"/>
                <a:sym typeface="Inria Sans"/>
              </a:rPr>
              <a:t>Concurrency</a:t>
            </a:r>
            <a:endParaRPr sz="1200"/>
          </a:p>
        </p:txBody>
      </p:sp>
      <p:sp>
        <p:nvSpPr>
          <p:cNvPr id="799" name="Google Shape;799;p68"/>
          <p:cNvSpPr txBox="1"/>
          <p:nvPr>
            <p:ph idx="4294967295" type="body"/>
          </p:nvPr>
        </p:nvSpPr>
        <p:spPr>
          <a:xfrm>
            <a:off x="3771525" y="4877809"/>
            <a:ext cx="3231000" cy="19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sz="1200">
                <a:latin typeface="Inria Sans"/>
                <a:ea typeface="Inria Sans"/>
                <a:cs typeface="Inria Sans"/>
                <a:sym typeface="Inria Sans"/>
              </a:rPr>
              <a:t>Throttling</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9"/>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100"/>
              <a:t>Core Concepts - Provisioned Concurrency</a:t>
            </a:r>
            <a:endParaRPr sz="3100"/>
          </a:p>
          <a:p>
            <a:pPr indent="0" lvl="0" marL="0" rtl="0" algn="l">
              <a:spcBef>
                <a:spcPts val="0"/>
              </a:spcBef>
              <a:spcAft>
                <a:spcPts val="0"/>
              </a:spcAft>
              <a:buNone/>
            </a:pPr>
            <a:r>
              <a:t/>
            </a:r>
            <a:endParaRPr i="1" sz="1800"/>
          </a:p>
        </p:txBody>
      </p:sp>
      <p:pic>
        <p:nvPicPr>
          <p:cNvPr id="805" name="Google Shape;805;p69"/>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11" name="Google Shape;811;p70"/>
          <p:cNvSpPr txBox="1"/>
          <p:nvPr>
            <p:ph idx="4294967295" type="body"/>
          </p:nvPr>
        </p:nvSpPr>
        <p:spPr>
          <a:xfrm>
            <a:off x="1360250" y="127775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Pool of concurrency that is ‘always on’</a:t>
            </a:r>
            <a:endParaRPr/>
          </a:p>
          <a:p>
            <a:pPr indent="0" lvl="0" marL="0" rtl="0" algn="l">
              <a:spcBef>
                <a:spcPts val="600"/>
              </a:spcBef>
              <a:spcAft>
                <a:spcPts val="600"/>
              </a:spcAft>
              <a:buNone/>
            </a:pPr>
            <a:r>
              <a:t/>
            </a:r>
            <a:endParaRPr/>
          </a:p>
        </p:txBody>
      </p:sp>
      <p:sp>
        <p:nvSpPr>
          <p:cNvPr id="812" name="Google Shape;812;p70"/>
          <p:cNvSpPr txBox="1"/>
          <p:nvPr>
            <p:ph idx="4294967295" type="body"/>
          </p:nvPr>
        </p:nvSpPr>
        <p:spPr>
          <a:xfrm>
            <a:off x="1391775" y="1850650"/>
            <a:ext cx="7432200" cy="49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Solves the Cold Start problem, </a:t>
            </a:r>
            <a:r>
              <a:rPr b="1" i="1" lang="en">
                <a:latin typeface="Inria Sans"/>
                <a:ea typeface="Inria Sans"/>
                <a:cs typeface="Inria Sans"/>
                <a:sym typeface="Inria Sans"/>
              </a:rPr>
              <a:t>kinda</a:t>
            </a:r>
            <a:endParaRPr u="sng"/>
          </a:p>
        </p:txBody>
      </p:sp>
      <p:sp>
        <p:nvSpPr>
          <p:cNvPr id="813" name="Google Shape;813;p70"/>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Provisioned </a:t>
            </a:r>
            <a:r>
              <a:rPr lang="en"/>
              <a:t>Concurrency</a:t>
            </a:r>
            <a:endParaRPr/>
          </a:p>
        </p:txBody>
      </p:sp>
      <p:sp>
        <p:nvSpPr>
          <p:cNvPr id="814" name="Google Shape;814;p70"/>
          <p:cNvSpPr txBox="1"/>
          <p:nvPr>
            <p:ph idx="4294967295" type="body"/>
          </p:nvPr>
        </p:nvSpPr>
        <p:spPr>
          <a:xfrm>
            <a:off x="1360250" y="30363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Very expensive (34$/month for 5 units always on)</a:t>
            </a:r>
            <a:endParaRPr/>
          </a:p>
          <a:p>
            <a:pPr indent="0" lvl="0" marL="0" rtl="0" algn="l">
              <a:spcBef>
                <a:spcPts val="600"/>
              </a:spcBef>
              <a:spcAft>
                <a:spcPts val="600"/>
              </a:spcAft>
              <a:buNone/>
            </a:pPr>
            <a:r>
              <a:t/>
            </a:r>
            <a:endParaRPr/>
          </a:p>
        </p:txBody>
      </p:sp>
      <p:sp>
        <p:nvSpPr>
          <p:cNvPr id="815" name="Google Shape;815;p70"/>
          <p:cNvSpPr txBox="1"/>
          <p:nvPr>
            <p:ph idx="4294967295" type="body"/>
          </p:nvPr>
        </p:nvSpPr>
        <p:spPr>
          <a:xfrm>
            <a:off x="1360250" y="24883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Supports autoscaling policies based on usage</a:t>
            </a:r>
            <a:endParaRPr/>
          </a:p>
        </p:txBody>
      </p:sp>
      <p:sp>
        <p:nvSpPr>
          <p:cNvPr id="816" name="Google Shape;816;p70"/>
          <p:cNvSpPr txBox="1"/>
          <p:nvPr>
            <p:ph idx="4294967295" type="body"/>
          </p:nvPr>
        </p:nvSpPr>
        <p:spPr>
          <a:xfrm>
            <a:off x="1360250" y="35843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Blurs the line between serverless and metal</a:t>
            </a:r>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22" name="Google Shape;822;p71"/>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Provisioned with Reserved</a:t>
            </a:r>
            <a:endParaRPr/>
          </a:p>
        </p:txBody>
      </p:sp>
      <p:pic>
        <p:nvPicPr>
          <p:cNvPr id="823" name="Google Shape;823;p71"/>
          <p:cNvPicPr preferRelativeResize="0"/>
          <p:nvPr/>
        </p:nvPicPr>
        <p:blipFill>
          <a:blip r:embed="rId3">
            <a:alphaModFix/>
          </a:blip>
          <a:stretch>
            <a:fillRect/>
          </a:stretch>
        </p:blipFill>
        <p:spPr>
          <a:xfrm>
            <a:off x="2541350" y="3851087"/>
            <a:ext cx="1095375" cy="190500"/>
          </a:xfrm>
          <a:prstGeom prst="rect">
            <a:avLst/>
          </a:prstGeom>
          <a:noFill/>
          <a:ln>
            <a:noFill/>
          </a:ln>
        </p:spPr>
      </p:pic>
      <p:pic>
        <p:nvPicPr>
          <p:cNvPr id="824" name="Google Shape;824;p71"/>
          <p:cNvPicPr preferRelativeResize="0"/>
          <p:nvPr/>
        </p:nvPicPr>
        <p:blipFill>
          <a:blip r:embed="rId4">
            <a:alphaModFix/>
          </a:blip>
          <a:stretch>
            <a:fillRect/>
          </a:stretch>
        </p:blipFill>
        <p:spPr>
          <a:xfrm>
            <a:off x="2541350" y="4117775"/>
            <a:ext cx="1095375" cy="190500"/>
          </a:xfrm>
          <a:prstGeom prst="rect">
            <a:avLst/>
          </a:prstGeom>
          <a:noFill/>
          <a:ln>
            <a:noFill/>
          </a:ln>
        </p:spPr>
      </p:pic>
      <p:pic>
        <p:nvPicPr>
          <p:cNvPr id="825" name="Google Shape;825;p71"/>
          <p:cNvPicPr preferRelativeResize="0"/>
          <p:nvPr/>
        </p:nvPicPr>
        <p:blipFill>
          <a:blip r:embed="rId5">
            <a:alphaModFix/>
          </a:blip>
          <a:stretch>
            <a:fillRect/>
          </a:stretch>
        </p:blipFill>
        <p:spPr>
          <a:xfrm>
            <a:off x="2541350" y="4638084"/>
            <a:ext cx="1095375" cy="190500"/>
          </a:xfrm>
          <a:prstGeom prst="rect">
            <a:avLst/>
          </a:prstGeom>
          <a:noFill/>
          <a:ln>
            <a:noFill/>
          </a:ln>
        </p:spPr>
      </p:pic>
      <p:pic>
        <p:nvPicPr>
          <p:cNvPr id="826" name="Google Shape;826;p71"/>
          <p:cNvPicPr preferRelativeResize="0"/>
          <p:nvPr/>
        </p:nvPicPr>
        <p:blipFill>
          <a:blip r:embed="rId6">
            <a:alphaModFix/>
          </a:blip>
          <a:stretch>
            <a:fillRect/>
          </a:stretch>
        </p:blipFill>
        <p:spPr>
          <a:xfrm>
            <a:off x="2541350" y="4904784"/>
            <a:ext cx="1095375" cy="190500"/>
          </a:xfrm>
          <a:prstGeom prst="rect">
            <a:avLst/>
          </a:prstGeom>
          <a:noFill/>
          <a:ln>
            <a:noFill/>
          </a:ln>
        </p:spPr>
      </p:pic>
      <p:sp>
        <p:nvSpPr>
          <p:cNvPr id="827" name="Google Shape;827;p71"/>
          <p:cNvSpPr txBox="1"/>
          <p:nvPr>
            <p:ph idx="4294967295" type="body"/>
          </p:nvPr>
        </p:nvSpPr>
        <p:spPr>
          <a:xfrm>
            <a:off x="3771525" y="3851075"/>
            <a:ext cx="3231000" cy="19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sz="1200">
                <a:latin typeface="Inria Sans"/>
                <a:ea typeface="Inria Sans"/>
                <a:cs typeface="Inria Sans"/>
                <a:sym typeface="Inria Sans"/>
              </a:rPr>
              <a:t>Function Concurrency</a:t>
            </a:r>
            <a:endParaRPr sz="1200"/>
          </a:p>
        </p:txBody>
      </p:sp>
      <p:sp>
        <p:nvSpPr>
          <p:cNvPr id="828" name="Google Shape;828;p71"/>
          <p:cNvSpPr txBox="1"/>
          <p:nvPr>
            <p:ph idx="4294967295" type="body"/>
          </p:nvPr>
        </p:nvSpPr>
        <p:spPr>
          <a:xfrm>
            <a:off x="3771525" y="4124609"/>
            <a:ext cx="3231000" cy="19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sz="1200">
                <a:latin typeface="Inria Sans"/>
                <a:ea typeface="Inria Sans"/>
                <a:cs typeface="Inria Sans"/>
                <a:sym typeface="Inria Sans"/>
              </a:rPr>
              <a:t>Reserved Concurrency</a:t>
            </a:r>
            <a:endParaRPr sz="1200"/>
          </a:p>
        </p:txBody>
      </p:sp>
      <p:sp>
        <p:nvSpPr>
          <p:cNvPr id="829" name="Google Shape;829;p71"/>
          <p:cNvSpPr txBox="1"/>
          <p:nvPr>
            <p:ph idx="4294967295" type="body"/>
          </p:nvPr>
        </p:nvSpPr>
        <p:spPr>
          <a:xfrm>
            <a:off x="3771525" y="4629284"/>
            <a:ext cx="3231000" cy="19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sz="1200">
                <a:latin typeface="Inria Sans"/>
                <a:ea typeface="Inria Sans"/>
                <a:cs typeface="Inria Sans"/>
                <a:sym typeface="Inria Sans"/>
              </a:rPr>
              <a:t>Unreserved Concurrency</a:t>
            </a:r>
            <a:endParaRPr sz="1200"/>
          </a:p>
        </p:txBody>
      </p:sp>
      <p:sp>
        <p:nvSpPr>
          <p:cNvPr id="830" name="Google Shape;830;p71"/>
          <p:cNvSpPr txBox="1"/>
          <p:nvPr>
            <p:ph idx="4294967295" type="body"/>
          </p:nvPr>
        </p:nvSpPr>
        <p:spPr>
          <a:xfrm>
            <a:off x="3771525" y="4902818"/>
            <a:ext cx="3231000" cy="19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sz="1200">
                <a:latin typeface="Inria Sans"/>
                <a:ea typeface="Inria Sans"/>
                <a:cs typeface="Inria Sans"/>
                <a:sym typeface="Inria Sans"/>
              </a:rPr>
              <a:t>Throttling</a:t>
            </a:r>
            <a:endParaRPr sz="1200"/>
          </a:p>
        </p:txBody>
      </p:sp>
      <p:pic>
        <p:nvPicPr>
          <p:cNvPr id="831" name="Google Shape;831;p71"/>
          <p:cNvPicPr preferRelativeResize="0"/>
          <p:nvPr/>
        </p:nvPicPr>
        <p:blipFill>
          <a:blip r:embed="rId7">
            <a:alphaModFix/>
          </a:blip>
          <a:stretch>
            <a:fillRect/>
          </a:stretch>
        </p:blipFill>
        <p:spPr>
          <a:xfrm>
            <a:off x="2541350" y="1297300"/>
            <a:ext cx="4370101" cy="2474000"/>
          </a:xfrm>
          <a:prstGeom prst="rect">
            <a:avLst/>
          </a:prstGeom>
          <a:noFill/>
          <a:ln>
            <a:noFill/>
          </a:ln>
        </p:spPr>
      </p:pic>
      <p:pic>
        <p:nvPicPr>
          <p:cNvPr id="832" name="Google Shape;832;p71"/>
          <p:cNvPicPr preferRelativeResize="0"/>
          <p:nvPr/>
        </p:nvPicPr>
        <p:blipFill>
          <a:blip r:embed="rId8">
            <a:alphaModFix/>
          </a:blip>
          <a:stretch>
            <a:fillRect/>
          </a:stretch>
        </p:blipFill>
        <p:spPr>
          <a:xfrm>
            <a:off x="2541350" y="4387919"/>
            <a:ext cx="1095375" cy="182563"/>
          </a:xfrm>
          <a:prstGeom prst="rect">
            <a:avLst/>
          </a:prstGeom>
          <a:noFill/>
          <a:ln>
            <a:noFill/>
          </a:ln>
        </p:spPr>
      </p:pic>
      <p:sp>
        <p:nvSpPr>
          <p:cNvPr id="833" name="Google Shape;833;p71"/>
          <p:cNvSpPr txBox="1"/>
          <p:nvPr>
            <p:ph idx="4294967295" type="body"/>
          </p:nvPr>
        </p:nvSpPr>
        <p:spPr>
          <a:xfrm>
            <a:off x="3771525" y="4377754"/>
            <a:ext cx="3231000" cy="19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sz="1200">
                <a:latin typeface="Inria Sans"/>
                <a:ea typeface="Inria Sans"/>
                <a:cs typeface="Inria Sans"/>
                <a:sym typeface="Inria Sans"/>
              </a:rPr>
              <a:t>Provisioned Concurrency</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39" name="Google Shape;839;p72"/>
          <p:cNvSpPr txBox="1"/>
          <p:nvPr>
            <p:ph idx="4294967295" type="body"/>
          </p:nvPr>
        </p:nvSpPr>
        <p:spPr>
          <a:xfrm>
            <a:off x="1360250" y="104915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Alarm on throttles for early </a:t>
            </a:r>
            <a:r>
              <a:rPr b="1" lang="en">
                <a:latin typeface="Inria Sans"/>
                <a:ea typeface="Inria Sans"/>
                <a:cs typeface="Inria Sans"/>
                <a:sym typeface="Inria Sans"/>
              </a:rPr>
              <a:t>indicators</a:t>
            </a:r>
            <a:r>
              <a:rPr b="1" lang="en">
                <a:latin typeface="Inria Sans"/>
                <a:ea typeface="Inria Sans"/>
                <a:cs typeface="Inria Sans"/>
                <a:sym typeface="Inria Sans"/>
              </a:rPr>
              <a:t> of issues</a:t>
            </a:r>
            <a:endParaRPr/>
          </a:p>
          <a:p>
            <a:pPr indent="0" lvl="0" marL="0" rtl="0" algn="l">
              <a:spcBef>
                <a:spcPts val="600"/>
              </a:spcBef>
              <a:spcAft>
                <a:spcPts val="600"/>
              </a:spcAft>
              <a:buNone/>
            </a:pPr>
            <a:r>
              <a:t/>
            </a:r>
            <a:endParaRPr/>
          </a:p>
        </p:txBody>
      </p:sp>
      <p:sp>
        <p:nvSpPr>
          <p:cNvPr id="840" name="Google Shape;840;p72"/>
          <p:cNvSpPr txBox="1"/>
          <p:nvPr>
            <p:ph idx="4294967295" type="body"/>
          </p:nvPr>
        </p:nvSpPr>
        <p:spPr>
          <a:xfrm>
            <a:off x="1360250" y="1691901"/>
            <a:ext cx="7432200" cy="49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Evaluate your concurrency needs and plan accordingly</a:t>
            </a:r>
            <a:endParaRPr u="sng"/>
          </a:p>
        </p:txBody>
      </p:sp>
      <p:sp>
        <p:nvSpPr>
          <p:cNvPr id="841" name="Google Shape;841;p72"/>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 Tips</a:t>
            </a:r>
            <a:endParaRPr/>
          </a:p>
        </p:txBody>
      </p:sp>
      <p:sp>
        <p:nvSpPr>
          <p:cNvPr id="842" name="Google Shape;842;p72"/>
          <p:cNvSpPr txBox="1"/>
          <p:nvPr>
            <p:ph idx="4294967295" type="body"/>
          </p:nvPr>
        </p:nvSpPr>
        <p:spPr>
          <a:xfrm>
            <a:off x="1360250" y="351940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Raising your Memory Limit can help, but </a:t>
            </a:r>
            <a:r>
              <a:rPr b="1" i="1" lang="en">
                <a:latin typeface="Inria Sans"/>
                <a:ea typeface="Inria Sans"/>
                <a:cs typeface="Inria Sans"/>
                <a:sym typeface="Inria Sans"/>
              </a:rPr>
              <a:t>be careful</a:t>
            </a:r>
            <a:endParaRPr b="1" i="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843" name="Google Shape;843;p72"/>
          <p:cNvSpPr txBox="1"/>
          <p:nvPr>
            <p:ph idx="4294967295" type="body"/>
          </p:nvPr>
        </p:nvSpPr>
        <p:spPr>
          <a:xfrm>
            <a:off x="1360250" y="2591525"/>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Have your clients use Exponential Backoff to avoid retry storms</a:t>
            </a:r>
            <a:endParaRPr/>
          </a:p>
        </p:txBody>
      </p:sp>
      <p:sp>
        <p:nvSpPr>
          <p:cNvPr id="844" name="Google Shape;844;p72"/>
          <p:cNvSpPr txBox="1"/>
          <p:nvPr>
            <p:ph idx="4294967295" type="body"/>
          </p:nvPr>
        </p:nvSpPr>
        <p:spPr>
          <a:xfrm>
            <a:off x="1360250" y="405260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Use a small amount of provisioned concurrency to mitigate cold starts for latency sensitive apps</a:t>
            </a:r>
            <a:endParaRPr b="1" i="1">
              <a:latin typeface="Inria Sans"/>
              <a:ea typeface="Inria Sans"/>
              <a:cs typeface="Inria Sans"/>
              <a:sym typeface="Inria Sans"/>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9"/>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Who Are You?</a:t>
            </a:r>
            <a:endParaRPr/>
          </a:p>
        </p:txBody>
      </p:sp>
      <p:sp>
        <p:nvSpPr>
          <p:cNvPr id="263" name="Google Shape;263;p19"/>
          <p:cNvSpPr txBox="1"/>
          <p:nvPr>
            <p:ph idx="1" type="body"/>
          </p:nvPr>
        </p:nvSpPr>
        <p:spPr>
          <a:xfrm>
            <a:off x="1207850" y="1430150"/>
            <a:ext cx="7432200" cy="405300"/>
          </a:xfrm>
          <a:prstGeom prst="rect">
            <a:avLst/>
          </a:prstGeom>
        </p:spPr>
        <p:txBody>
          <a:bodyPr anchorCtr="0" anchor="t" bIns="0" lIns="0" spcFirstLastPara="1" rIns="0" wrap="square" tIns="0">
            <a:noAutofit/>
          </a:bodyPr>
          <a:lstStyle/>
          <a:p>
            <a:pPr indent="-304800" lvl="0" marL="457200" rtl="0" algn="l">
              <a:spcBef>
                <a:spcPts val="0"/>
              </a:spcBef>
              <a:spcAft>
                <a:spcPts val="600"/>
              </a:spcAft>
              <a:buSzPts val="1200"/>
              <a:buFont typeface="Inria Sans"/>
              <a:buChar char="⬥"/>
            </a:pPr>
            <a:r>
              <a:rPr b="1" lang="en" sz="1800">
                <a:latin typeface="Inria Sans"/>
                <a:ea typeface="Inria Sans"/>
                <a:cs typeface="Inria Sans"/>
                <a:sym typeface="Inria Sans"/>
              </a:rPr>
              <a:t>Developers</a:t>
            </a:r>
            <a:endParaRPr sz="1800"/>
          </a:p>
        </p:txBody>
      </p:sp>
      <p:sp>
        <p:nvSpPr>
          <p:cNvPr id="264" name="Google Shape;264;p1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5" name="Google Shape;265;p19"/>
          <p:cNvSpPr txBox="1"/>
          <p:nvPr>
            <p:ph idx="1" type="body"/>
          </p:nvPr>
        </p:nvSpPr>
        <p:spPr>
          <a:xfrm>
            <a:off x="1215781" y="2024492"/>
            <a:ext cx="7432200" cy="405300"/>
          </a:xfrm>
          <a:prstGeom prst="rect">
            <a:avLst/>
          </a:prstGeom>
        </p:spPr>
        <p:txBody>
          <a:bodyPr anchorCtr="0" anchor="t" bIns="0" lIns="0" spcFirstLastPara="1" rIns="0" wrap="square" tIns="0">
            <a:noAutofit/>
          </a:bodyPr>
          <a:lstStyle/>
          <a:p>
            <a:pPr indent="-304800" lvl="0" marL="457200" rtl="0" algn="l">
              <a:spcBef>
                <a:spcPts val="0"/>
              </a:spcBef>
              <a:spcAft>
                <a:spcPts val="600"/>
              </a:spcAft>
              <a:buSzPts val="1200"/>
              <a:buFont typeface="Inria Sans"/>
              <a:buChar char="⬥"/>
            </a:pPr>
            <a:r>
              <a:rPr b="1" lang="en" sz="1800">
                <a:latin typeface="Inria Sans"/>
                <a:ea typeface="Inria Sans"/>
                <a:cs typeface="Inria Sans"/>
                <a:sym typeface="Inria Sans"/>
              </a:rPr>
              <a:t>Data Engineers &amp; Scientists</a:t>
            </a:r>
            <a:endParaRPr b="1">
              <a:latin typeface="Inria Sans"/>
              <a:ea typeface="Inria Sans"/>
              <a:cs typeface="Inria Sans"/>
              <a:sym typeface="Inria Sans"/>
            </a:endParaRPr>
          </a:p>
        </p:txBody>
      </p:sp>
      <p:sp>
        <p:nvSpPr>
          <p:cNvPr id="266" name="Google Shape;266;p19"/>
          <p:cNvSpPr txBox="1"/>
          <p:nvPr>
            <p:ph idx="1" type="body"/>
          </p:nvPr>
        </p:nvSpPr>
        <p:spPr>
          <a:xfrm>
            <a:off x="1215781" y="2618833"/>
            <a:ext cx="7432200" cy="405300"/>
          </a:xfrm>
          <a:prstGeom prst="rect">
            <a:avLst/>
          </a:prstGeom>
        </p:spPr>
        <p:txBody>
          <a:bodyPr anchorCtr="0" anchor="t" bIns="0" lIns="0" spcFirstLastPara="1" rIns="0" wrap="square" tIns="0">
            <a:noAutofit/>
          </a:bodyPr>
          <a:lstStyle/>
          <a:p>
            <a:pPr indent="-304800" lvl="0" marL="457200" rtl="0" algn="l">
              <a:spcBef>
                <a:spcPts val="0"/>
              </a:spcBef>
              <a:spcAft>
                <a:spcPts val="600"/>
              </a:spcAft>
              <a:buSzPts val="1200"/>
              <a:buFont typeface="Inria Sans"/>
              <a:buChar char="⬥"/>
            </a:pPr>
            <a:r>
              <a:rPr b="1" lang="en" sz="1800">
                <a:latin typeface="Inria Sans"/>
                <a:ea typeface="Inria Sans"/>
                <a:cs typeface="Inria Sans"/>
                <a:sym typeface="Inria Sans"/>
              </a:rPr>
              <a:t>Devops</a:t>
            </a:r>
            <a:endParaRPr b="1">
              <a:latin typeface="Inria Sans"/>
              <a:ea typeface="Inria Sans"/>
              <a:cs typeface="Inria Sans"/>
              <a:sym typeface="Inria Sans"/>
            </a:endParaRPr>
          </a:p>
        </p:txBody>
      </p:sp>
      <p:sp>
        <p:nvSpPr>
          <p:cNvPr id="267" name="Google Shape;267;p19"/>
          <p:cNvSpPr txBox="1"/>
          <p:nvPr>
            <p:ph idx="1" type="body"/>
          </p:nvPr>
        </p:nvSpPr>
        <p:spPr>
          <a:xfrm>
            <a:off x="1215771" y="3172250"/>
            <a:ext cx="7432200" cy="405300"/>
          </a:xfrm>
          <a:prstGeom prst="rect">
            <a:avLst/>
          </a:prstGeom>
        </p:spPr>
        <p:txBody>
          <a:bodyPr anchorCtr="0" anchor="t" bIns="0" lIns="0" spcFirstLastPara="1" rIns="0" wrap="square" tIns="0">
            <a:noAutofit/>
          </a:bodyPr>
          <a:lstStyle/>
          <a:p>
            <a:pPr indent="-304800" lvl="0" marL="457200" rtl="0" algn="l">
              <a:spcBef>
                <a:spcPts val="0"/>
              </a:spcBef>
              <a:spcAft>
                <a:spcPts val="600"/>
              </a:spcAft>
              <a:buSzPts val="1200"/>
              <a:buFont typeface="Inria Sans"/>
              <a:buChar char="⬥"/>
            </a:pPr>
            <a:r>
              <a:rPr b="1" lang="en" sz="1800">
                <a:latin typeface="Inria Sans"/>
                <a:ea typeface="Inria Sans"/>
                <a:cs typeface="Inria Sans"/>
                <a:sym typeface="Inria Sans"/>
              </a:rPr>
              <a:t>Other Industry Professional</a:t>
            </a:r>
            <a:endParaRPr b="1">
              <a:latin typeface="Inria Sans"/>
              <a:ea typeface="Inria Sans"/>
              <a:cs typeface="Inria Sans"/>
              <a:sym typeface="Inria Sans"/>
            </a:endParaRPr>
          </a:p>
        </p:txBody>
      </p:sp>
      <p:sp>
        <p:nvSpPr>
          <p:cNvPr id="268" name="Google Shape;268;p19"/>
          <p:cNvSpPr txBox="1"/>
          <p:nvPr>
            <p:ph idx="1" type="body"/>
          </p:nvPr>
        </p:nvSpPr>
        <p:spPr>
          <a:xfrm>
            <a:off x="1215771" y="3781850"/>
            <a:ext cx="7432200" cy="405300"/>
          </a:xfrm>
          <a:prstGeom prst="rect">
            <a:avLst/>
          </a:prstGeom>
        </p:spPr>
        <p:txBody>
          <a:bodyPr anchorCtr="0" anchor="t" bIns="0" lIns="0" spcFirstLastPara="1" rIns="0" wrap="square" tIns="0">
            <a:noAutofit/>
          </a:bodyPr>
          <a:lstStyle/>
          <a:p>
            <a:pPr indent="-304800" lvl="0" marL="457200" rtl="0" algn="l">
              <a:spcBef>
                <a:spcPts val="0"/>
              </a:spcBef>
              <a:spcAft>
                <a:spcPts val="600"/>
              </a:spcAft>
              <a:buSzPts val="1200"/>
              <a:buFont typeface="Inria Sans"/>
              <a:buChar char="⬥"/>
            </a:pPr>
            <a:r>
              <a:rPr b="1" lang="en" sz="1800">
                <a:latin typeface="Inria Sans"/>
                <a:ea typeface="Inria Sans"/>
                <a:cs typeface="Inria Sans"/>
                <a:sym typeface="Inria Sans"/>
              </a:rPr>
              <a:t>Folks starting a new job and looking to ramp up quickly</a:t>
            </a:r>
            <a:endParaRPr b="1">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3"/>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Core Concepts - Versions</a:t>
            </a:r>
            <a:endParaRPr sz="3400"/>
          </a:p>
          <a:p>
            <a:pPr indent="0" lvl="0" marL="0" rtl="0" algn="l">
              <a:spcBef>
                <a:spcPts val="0"/>
              </a:spcBef>
              <a:spcAft>
                <a:spcPts val="0"/>
              </a:spcAft>
              <a:buNone/>
            </a:pPr>
            <a:r>
              <a:t/>
            </a:r>
            <a:endParaRPr i="1" sz="2100"/>
          </a:p>
        </p:txBody>
      </p:sp>
      <p:pic>
        <p:nvPicPr>
          <p:cNvPr id="850" name="Google Shape;850;p73"/>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4"/>
          <p:cNvSpPr/>
          <p:nvPr/>
        </p:nvSpPr>
        <p:spPr>
          <a:xfrm>
            <a:off x="303688" y="242887"/>
            <a:ext cx="8555700" cy="46767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Light"/>
              <a:ea typeface="Lato Light"/>
              <a:cs typeface="Lato Light"/>
              <a:sym typeface="Lato Light"/>
            </a:endParaRPr>
          </a:p>
        </p:txBody>
      </p:sp>
      <p:sp>
        <p:nvSpPr>
          <p:cNvPr id="857" name="Google Shape;857;p74"/>
          <p:cNvSpPr txBox="1"/>
          <p:nvPr/>
        </p:nvSpPr>
        <p:spPr>
          <a:xfrm>
            <a:off x="2531592" y="1555250"/>
            <a:ext cx="4099800" cy="1627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BREAK</a:t>
            </a:r>
            <a:endParaRPr sz="500"/>
          </a:p>
          <a:p>
            <a:pPr indent="0" lvl="0" marL="0" marR="0" rtl="0" algn="ctr">
              <a:lnSpc>
                <a:spcPct val="100000"/>
              </a:lnSpc>
              <a:spcBef>
                <a:spcPts val="0"/>
              </a:spcBef>
              <a:spcAft>
                <a:spcPts val="0"/>
              </a:spcAft>
              <a:buClr>
                <a:schemeClr val="dk2"/>
              </a:buClr>
              <a:buSzPts val="1300"/>
              <a:buFont typeface="Montserrat"/>
              <a:buNone/>
            </a:pPr>
            <a:r>
              <a:rPr b="0" i="0" lang="en" sz="5200" u="none" cap="none" strike="noStrike">
                <a:solidFill>
                  <a:schemeClr val="dk2"/>
                </a:solidFill>
                <a:latin typeface="Montserrat"/>
                <a:ea typeface="Montserrat"/>
                <a:cs typeface="Montserrat"/>
                <a:sym typeface="Montserrat"/>
              </a:rPr>
              <a:t>SECTION</a:t>
            </a:r>
            <a:endParaRPr sz="500"/>
          </a:p>
        </p:txBody>
      </p:sp>
      <p:sp>
        <p:nvSpPr>
          <p:cNvPr id="858" name="Google Shape;858;p74"/>
          <p:cNvSpPr txBox="1"/>
          <p:nvPr/>
        </p:nvSpPr>
        <p:spPr>
          <a:xfrm>
            <a:off x="1346968" y="3243056"/>
            <a:ext cx="6467400" cy="3810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Light"/>
              <a:buNone/>
            </a:pPr>
            <a:r>
              <a:rPr b="0" i="0" lang="en" sz="800" u="none" cap="none" strike="noStrike">
                <a:solidFill>
                  <a:schemeClr val="dk1"/>
                </a:solidFill>
                <a:latin typeface="Montserrat Light"/>
                <a:ea typeface="Montserrat Light"/>
                <a:cs typeface="Montserrat Light"/>
                <a:sym typeface="Montserrat Light"/>
              </a:rPr>
              <a:t>A company is an association or collection of individuals, whether natural persons, legal persons, or a mixture of both. Company members share a common purpose and unite in order to focus their various talents.</a:t>
            </a:r>
            <a:endParaRPr sz="500"/>
          </a:p>
        </p:txBody>
      </p:sp>
      <p:pic>
        <p:nvPicPr>
          <p:cNvPr id="859" name="Google Shape;859;p74"/>
          <p:cNvPicPr preferRelativeResize="0"/>
          <p:nvPr/>
        </p:nvPicPr>
        <p:blipFill rotWithShape="1">
          <a:blip r:embed="rId3">
            <a:alphaModFix/>
          </a:blip>
          <a:srcRect b="0" l="9" r="19" t="0"/>
          <a:stretch/>
        </p:blipFill>
        <p:spPr>
          <a:xfrm>
            <a:off x="0" y="0"/>
            <a:ext cx="9141619"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65" name="Google Shape;865;p75"/>
          <p:cNvSpPr txBox="1"/>
          <p:nvPr>
            <p:ph idx="4294967295" type="body"/>
          </p:nvPr>
        </p:nvSpPr>
        <p:spPr>
          <a:xfrm>
            <a:off x="1360250" y="127775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Versions are snapshots of the code and settings of a function.</a:t>
            </a:r>
            <a:endParaRPr/>
          </a:p>
          <a:p>
            <a:pPr indent="0" lvl="0" marL="0" rtl="0" algn="l">
              <a:spcBef>
                <a:spcPts val="600"/>
              </a:spcBef>
              <a:spcAft>
                <a:spcPts val="600"/>
              </a:spcAft>
              <a:buNone/>
            </a:pPr>
            <a:r>
              <a:t/>
            </a:r>
            <a:endParaRPr/>
          </a:p>
        </p:txBody>
      </p:sp>
      <p:sp>
        <p:nvSpPr>
          <p:cNvPr id="866" name="Google Shape;866;p75"/>
          <p:cNvSpPr txBox="1"/>
          <p:nvPr>
            <p:ph idx="4294967295" type="body"/>
          </p:nvPr>
        </p:nvSpPr>
        <p:spPr>
          <a:xfrm>
            <a:off x="1360250" y="2088451"/>
            <a:ext cx="7432200" cy="49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Code and settings get locked to a version on publish</a:t>
            </a:r>
            <a:endParaRPr u="sng"/>
          </a:p>
        </p:txBody>
      </p:sp>
      <p:sp>
        <p:nvSpPr>
          <p:cNvPr id="867" name="Google Shape;867;p75"/>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Versions</a:t>
            </a:r>
            <a:endParaRPr/>
          </a:p>
        </p:txBody>
      </p:sp>
      <p:sp>
        <p:nvSpPr>
          <p:cNvPr id="868" name="Google Shape;868;p75"/>
          <p:cNvSpPr txBox="1"/>
          <p:nvPr>
            <p:ph idx="4294967295" type="body"/>
          </p:nvPr>
        </p:nvSpPr>
        <p:spPr>
          <a:xfrm>
            <a:off x="1316400" y="2651425"/>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Allow you to have multiple ‘versions’ of a function at the same time - useful for quick rollbacks</a:t>
            </a:r>
            <a:endParaRPr b="1">
              <a:latin typeface="Inria Sans"/>
              <a:ea typeface="Inria Sans"/>
              <a:cs typeface="Inria Sans"/>
              <a:sym typeface="Inria Sans"/>
            </a:endParaRPr>
          </a:p>
        </p:txBody>
      </p:sp>
      <p:sp>
        <p:nvSpPr>
          <p:cNvPr id="869" name="Google Shape;869;p75"/>
          <p:cNvSpPr txBox="1"/>
          <p:nvPr>
            <p:ph idx="4294967295" type="body"/>
          </p:nvPr>
        </p:nvSpPr>
        <p:spPr>
          <a:xfrm>
            <a:off x="1316400" y="3565825"/>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New uploads default to $LATEST version</a:t>
            </a:r>
            <a:endParaRPr/>
          </a:p>
        </p:txBody>
      </p:sp>
      <p:sp>
        <p:nvSpPr>
          <p:cNvPr id="870" name="Google Shape;870;p75"/>
          <p:cNvSpPr txBox="1"/>
          <p:nvPr>
            <p:ph idx="4294967295" type="body"/>
          </p:nvPr>
        </p:nvSpPr>
        <p:spPr>
          <a:xfrm>
            <a:off x="1316400" y="4099225"/>
            <a:ext cx="7432200" cy="735000"/>
          </a:xfrm>
          <a:prstGeom prst="rect">
            <a:avLst/>
          </a:prstGeom>
        </p:spPr>
        <p:txBody>
          <a:bodyPr anchorCtr="0" anchor="t" bIns="0" lIns="0" spcFirstLastPara="1" rIns="0" wrap="square" tIns="0">
            <a:noAutofit/>
          </a:bodyPr>
          <a:lstStyle/>
          <a:p>
            <a:pPr indent="0" lvl="0" marL="457200" rtl="0" algn="l">
              <a:spcBef>
                <a:spcPts val="0"/>
              </a:spcBef>
              <a:spcAft>
                <a:spcPts val="600"/>
              </a:spcAft>
              <a:buNone/>
            </a:pPr>
            <a:r>
              <a:rPr b="1" i="1" lang="en" sz="1500">
                <a:latin typeface="Inria Sans"/>
                <a:ea typeface="Inria Sans"/>
                <a:cs typeface="Inria Sans"/>
                <a:sym typeface="Inria Sans"/>
              </a:rPr>
              <a:t>arn:aws:lambda:us-east-1:</a:t>
            </a:r>
            <a:r>
              <a:rPr b="1" i="1" lang="en" sz="1500">
                <a:latin typeface="Inria Sans"/>
                <a:ea typeface="Inria Sans"/>
                <a:cs typeface="Inria Sans"/>
                <a:sym typeface="Inria Sans"/>
              </a:rPr>
              <a:t>755314965794</a:t>
            </a:r>
            <a:r>
              <a:rPr b="1" i="1" lang="en" sz="1500">
                <a:latin typeface="Inria Sans"/>
                <a:ea typeface="Inria Sans"/>
                <a:cs typeface="Inria Sans"/>
                <a:sym typeface="Inria Sans"/>
              </a:rPr>
              <a:t>:function:DemoAppLambda:1</a:t>
            </a:r>
            <a:endParaRPr i="1"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76" name="Google Shape;876;p76"/>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Versions - Example</a:t>
            </a:r>
            <a:endParaRPr/>
          </a:p>
        </p:txBody>
      </p:sp>
      <p:pic>
        <p:nvPicPr>
          <p:cNvPr id="877" name="Google Shape;877;p76"/>
          <p:cNvPicPr preferRelativeResize="0"/>
          <p:nvPr/>
        </p:nvPicPr>
        <p:blipFill>
          <a:blip r:embed="rId3">
            <a:alphaModFix/>
          </a:blip>
          <a:stretch>
            <a:fillRect/>
          </a:stretch>
        </p:blipFill>
        <p:spPr>
          <a:xfrm>
            <a:off x="2028225" y="1503875"/>
            <a:ext cx="589475" cy="674914"/>
          </a:xfrm>
          <a:prstGeom prst="rect">
            <a:avLst/>
          </a:prstGeom>
          <a:noFill/>
          <a:ln>
            <a:noFill/>
          </a:ln>
        </p:spPr>
      </p:pic>
      <p:sp>
        <p:nvSpPr>
          <p:cNvPr id="878" name="Google Shape;878;p76"/>
          <p:cNvSpPr txBox="1"/>
          <p:nvPr>
            <p:ph idx="4294967295" type="body"/>
          </p:nvPr>
        </p:nvSpPr>
        <p:spPr>
          <a:xfrm>
            <a:off x="2046050" y="2192150"/>
            <a:ext cx="434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V1</a:t>
            </a:r>
            <a:endParaRPr sz="1500"/>
          </a:p>
        </p:txBody>
      </p:sp>
      <p:sp>
        <p:nvSpPr>
          <p:cNvPr id="879" name="Google Shape;879;p76"/>
          <p:cNvSpPr/>
          <p:nvPr/>
        </p:nvSpPr>
        <p:spPr>
          <a:xfrm rot="-12829">
            <a:off x="2951692" y="1743686"/>
            <a:ext cx="2411717" cy="153300"/>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p76"/>
          <p:cNvPicPr preferRelativeResize="0"/>
          <p:nvPr/>
        </p:nvPicPr>
        <p:blipFill>
          <a:blip r:embed="rId4">
            <a:alphaModFix/>
          </a:blip>
          <a:stretch>
            <a:fillRect/>
          </a:stretch>
        </p:blipFill>
        <p:spPr>
          <a:xfrm>
            <a:off x="5697399" y="1464695"/>
            <a:ext cx="681001" cy="711279"/>
          </a:xfrm>
          <a:prstGeom prst="rect">
            <a:avLst/>
          </a:prstGeom>
          <a:noFill/>
          <a:ln>
            <a:noFill/>
          </a:ln>
        </p:spPr>
      </p:pic>
      <p:sp>
        <p:nvSpPr>
          <p:cNvPr id="881" name="Google Shape;881;p76"/>
          <p:cNvSpPr txBox="1"/>
          <p:nvPr>
            <p:ph idx="4294967295" type="body"/>
          </p:nvPr>
        </p:nvSpPr>
        <p:spPr>
          <a:xfrm>
            <a:off x="7151450" y="16587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$LATEST</a:t>
            </a:r>
            <a:endParaRPr sz="1500"/>
          </a:p>
        </p:txBody>
      </p:sp>
      <p:sp>
        <p:nvSpPr>
          <p:cNvPr id="882" name="Google Shape;882;p76"/>
          <p:cNvSpPr txBox="1"/>
          <p:nvPr>
            <p:ph idx="4294967295" type="body"/>
          </p:nvPr>
        </p:nvSpPr>
        <p:spPr>
          <a:xfrm>
            <a:off x="6237050" y="16587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1</a:t>
            </a:r>
            <a:endParaRPr sz="1500"/>
          </a:p>
        </p:txBody>
      </p:sp>
      <p:pic>
        <p:nvPicPr>
          <p:cNvPr id="883" name="Google Shape;883;p76"/>
          <p:cNvPicPr preferRelativeResize="0"/>
          <p:nvPr/>
        </p:nvPicPr>
        <p:blipFill>
          <a:blip r:embed="rId3">
            <a:alphaModFix/>
          </a:blip>
          <a:stretch>
            <a:fillRect/>
          </a:stretch>
        </p:blipFill>
        <p:spPr>
          <a:xfrm>
            <a:off x="2028225" y="2584045"/>
            <a:ext cx="589475" cy="674914"/>
          </a:xfrm>
          <a:prstGeom prst="rect">
            <a:avLst/>
          </a:prstGeom>
          <a:noFill/>
          <a:ln>
            <a:noFill/>
          </a:ln>
        </p:spPr>
      </p:pic>
      <p:sp>
        <p:nvSpPr>
          <p:cNvPr id="884" name="Google Shape;884;p76"/>
          <p:cNvSpPr txBox="1"/>
          <p:nvPr>
            <p:ph idx="4294967295" type="body"/>
          </p:nvPr>
        </p:nvSpPr>
        <p:spPr>
          <a:xfrm>
            <a:off x="2046050" y="3258950"/>
            <a:ext cx="434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V2</a:t>
            </a:r>
            <a:endParaRPr sz="1500"/>
          </a:p>
        </p:txBody>
      </p:sp>
      <p:sp>
        <p:nvSpPr>
          <p:cNvPr id="885" name="Google Shape;885;p76"/>
          <p:cNvSpPr/>
          <p:nvPr/>
        </p:nvSpPr>
        <p:spPr>
          <a:xfrm rot="-12829">
            <a:off x="2951692" y="2810486"/>
            <a:ext cx="2411717" cy="153300"/>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6" name="Google Shape;886;p76"/>
          <p:cNvPicPr preferRelativeResize="0"/>
          <p:nvPr/>
        </p:nvPicPr>
        <p:blipFill>
          <a:blip r:embed="rId4">
            <a:alphaModFix/>
          </a:blip>
          <a:stretch>
            <a:fillRect/>
          </a:stretch>
        </p:blipFill>
        <p:spPr>
          <a:xfrm>
            <a:off x="5697399" y="2531495"/>
            <a:ext cx="681001" cy="711279"/>
          </a:xfrm>
          <a:prstGeom prst="rect">
            <a:avLst/>
          </a:prstGeom>
          <a:noFill/>
          <a:ln>
            <a:noFill/>
          </a:ln>
        </p:spPr>
      </p:pic>
      <p:sp>
        <p:nvSpPr>
          <p:cNvPr id="887" name="Google Shape;887;p76"/>
          <p:cNvSpPr txBox="1"/>
          <p:nvPr>
            <p:ph idx="4294967295" type="body"/>
          </p:nvPr>
        </p:nvSpPr>
        <p:spPr>
          <a:xfrm>
            <a:off x="7151450" y="27255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$LATEST</a:t>
            </a:r>
            <a:endParaRPr sz="1500"/>
          </a:p>
        </p:txBody>
      </p:sp>
      <p:sp>
        <p:nvSpPr>
          <p:cNvPr id="888" name="Google Shape;888;p76"/>
          <p:cNvSpPr txBox="1"/>
          <p:nvPr>
            <p:ph idx="4294967295" type="body"/>
          </p:nvPr>
        </p:nvSpPr>
        <p:spPr>
          <a:xfrm>
            <a:off x="6237050" y="27255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2</a:t>
            </a:r>
            <a:endParaRPr sz="1500"/>
          </a:p>
        </p:txBody>
      </p:sp>
      <p:pic>
        <p:nvPicPr>
          <p:cNvPr id="889" name="Google Shape;889;p76"/>
          <p:cNvPicPr preferRelativeResize="0"/>
          <p:nvPr/>
        </p:nvPicPr>
        <p:blipFill>
          <a:blip r:embed="rId3">
            <a:alphaModFix/>
          </a:blip>
          <a:stretch>
            <a:fillRect/>
          </a:stretch>
        </p:blipFill>
        <p:spPr>
          <a:xfrm>
            <a:off x="2028225" y="3664211"/>
            <a:ext cx="589475" cy="674914"/>
          </a:xfrm>
          <a:prstGeom prst="rect">
            <a:avLst/>
          </a:prstGeom>
          <a:noFill/>
          <a:ln>
            <a:noFill/>
          </a:ln>
        </p:spPr>
      </p:pic>
      <p:sp>
        <p:nvSpPr>
          <p:cNvPr id="890" name="Google Shape;890;p76"/>
          <p:cNvSpPr txBox="1"/>
          <p:nvPr>
            <p:ph idx="4294967295" type="body"/>
          </p:nvPr>
        </p:nvSpPr>
        <p:spPr>
          <a:xfrm>
            <a:off x="2046050" y="4401950"/>
            <a:ext cx="434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V3</a:t>
            </a:r>
            <a:endParaRPr sz="1500"/>
          </a:p>
        </p:txBody>
      </p:sp>
      <p:sp>
        <p:nvSpPr>
          <p:cNvPr id="891" name="Google Shape;891;p76"/>
          <p:cNvSpPr/>
          <p:nvPr/>
        </p:nvSpPr>
        <p:spPr>
          <a:xfrm rot="-12829">
            <a:off x="2951692" y="3953486"/>
            <a:ext cx="2411717" cy="153300"/>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2" name="Google Shape;892;p76"/>
          <p:cNvPicPr preferRelativeResize="0"/>
          <p:nvPr/>
        </p:nvPicPr>
        <p:blipFill>
          <a:blip r:embed="rId4">
            <a:alphaModFix/>
          </a:blip>
          <a:stretch>
            <a:fillRect/>
          </a:stretch>
        </p:blipFill>
        <p:spPr>
          <a:xfrm>
            <a:off x="5697399" y="3674495"/>
            <a:ext cx="681001" cy="711279"/>
          </a:xfrm>
          <a:prstGeom prst="rect">
            <a:avLst/>
          </a:prstGeom>
          <a:noFill/>
          <a:ln>
            <a:noFill/>
          </a:ln>
        </p:spPr>
      </p:pic>
      <p:sp>
        <p:nvSpPr>
          <p:cNvPr id="893" name="Google Shape;893;p76"/>
          <p:cNvSpPr txBox="1"/>
          <p:nvPr>
            <p:ph idx="4294967295" type="body"/>
          </p:nvPr>
        </p:nvSpPr>
        <p:spPr>
          <a:xfrm>
            <a:off x="7151450" y="38685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$LATEST</a:t>
            </a:r>
            <a:endParaRPr sz="1500"/>
          </a:p>
        </p:txBody>
      </p:sp>
      <p:sp>
        <p:nvSpPr>
          <p:cNvPr id="894" name="Google Shape;894;p76"/>
          <p:cNvSpPr txBox="1"/>
          <p:nvPr>
            <p:ph idx="4294967295" type="body"/>
          </p:nvPr>
        </p:nvSpPr>
        <p:spPr>
          <a:xfrm>
            <a:off x="6237050" y="38685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3</a:t>
            </a:r>
            <a:endParaRPr sz="1500"/>
          </a:p>
        </p:txBody>
      </p:sp>
      <p:sp>
        <p:nvSpPr>
          <p:cNvPr id="895" name="Google Shape;895;p76"/>
          <p:cNvSpPr txBox="1"/>
          <p:nvPr>
            <p:ph idx="4294967295" type="body"/>
          </p:nvPr>
        </p:nvSpPr>
        <p:spPr>
          <a:xfrm>
            <a:off x="6237050" y="11253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u="sng">
                <a:latin typeface="Inria Sans"/>
                <a:ea typeface="Inria Sans"/>
                <a:cs typeface="Inria Sans"/>
                <a:sym typeface="Inria Sans"/>
              </a:rPr>
              <a:t>Version</a:t>
            </a:r>
            <a:endParaRPr b="1" sz="1500" u="sng">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300"/>
                                        <p:tgtEl>
                                          <p:spTgt spid="881"/>
                                        </p:tgtEl>
                                      </p:cBhvr>
                                    </p:animEffect>
                                    <p:set>
                                      <p:cBhvr>
                                        <p:cTn dur="1" fill="hold">
                                          <p:stCondLst>
                                            <p:cond delay="2300"/>
                                          </p:stCondLst>
                                        </p:cTn>
                                        <p:tgtEl>
                                          <p:spTgt spid="8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2100"/>
                                        <p:tgtEl>
                                          <p:spTgt spid="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87"/>
                                        </p:tgtEl>
                                      </p:cBhvr>
                                    </p:animEffect>
                                    <p:set>
                                      <p:cBhvr>
                                        <p:cTn dur="1" fill="hold">
                                          <p:stCondLst>
                                            <p:cond delay="1000"/>
                                          </p:stCondLst>
                                        </p:cTn>
                                        <p:tgtEl>
                                          <p:spTgt spid="8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7"/>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Core Concepts - Aliases</a:t>
            </a:r>
            <a:endParaRPr sz="3400"/>
          </a:p>
          <a:p>
            <a:pPr indent="0" lvl="0" marL="0" rtl="0" algn="l">
              <a:spcBef>
                <a:spcPts val="0"/>
              </a:spcBef>
              <a:spcAft>
                <a:spcPts val="0"/>
              </a:spcAft>
              <a:buNone/>
            </a:pPr>
            <a:r>
              <a:t/>
            </a:r>
            <a:endParaRPr i="1" sz="2100"/>
          </a:p>
        </p:txBody>
      </p:sp>
      <p:pic>
        <p:nvPicPr>
          <p:cNvPr id="901" name="Google Shape;901;p77"/>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07" name="Google Shape;907;p78"/>
          <p:cNvSpPr txBox="1"/>
          <p:nvPr>
            <p:ph idx="4294967295" type="body"/>
          </p:nvPr>
        </p:nvSpPr>
        <p:spPr>
          <a:xfrm>
            <a:off x="1360250" y="127775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An Alias is a named pointer to a specific Version</a:t>
            </a:r>
            <a:endParaRPr/>
          </a:p>
          <a:p>
            <a:pPr indent="0" lvl="0" marL="0" rtl="0" algn="l">
              <a:spcBef>
                <a:spcPts val="600"/>
              </a:spcBef>
              <a:spcAft>
                <a:spcPts val="600"/>
              </a:spcAft>
              <a:buNone/>
            </a:pPr>
            <a:r>
              <a:t/>
            </a:r>
            <a:endParaRPr/>
          </a:p>
        </p:txBody>
      </p:sp>
      <p:sp>
        <p:nvSpPr>
          <p:cNvPr id="908" name="Google Shape;908;p78"/>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Aliases</a:t>
            </a:r>
            <a:endParaRPr/>
          </a:p>
        </p:txBody>
      </p:sp>
      <p:sp>
        <p:nvSpPr>
          <p:cNvPr id="909" name="Google Shape;909;p78"/>
          <p:cNvSpPr txBox="1"/>
          <p:nvPr>
            <p:ph idx="4294967295" type="body"/>
          </p:nvPr>
        </p:nvSpPr>
        <p:spPr>
          <a:xfrm>
            <a:off x="1316400" y="1889425"/>
            <a:ext cx="7432200" cy="735000"/>
          </a:xfrm>
          <a:prstGeom prst="rect">
            <a:avLst/>
          </a:prstGeom>
        </p:spPr>
        <p:txBody>
          <a:bodyPr anchorCtr="0" anchor="t" bIns="0" lIns="0" spcFirstLastPara="1" rIns="0" wrap="square" tIns="0">
            <a:noAutofit/>
          </a:bodyPr>
          <a:lstStyle/>
          <a:p>
            <a:pPr indent="0" lvl="0" marL="457200" rtl="0" algn="l">
              <a:spcBef>
                <a:spcPts val="0"/>
              </a:spcBef>
              <a:spcAft>
                <a:spcPts val="600"/>
              </a:spcAft>
              <a:buNone/>
            </a:pPr>
            <a:r>
              <a:rPr b="1" i="1" lang="en" sz="1500">
                <a:latin typeface="Inria Sans"/>
                <a:ea typeface="Inria Sans"/>
                <a:cs typeface="Inria Sans"/>
                <a:sym typeface="Inria Sans"/>
              </a:rPr>
              <a:t>arn:aws:lambda:us-east-1:755314965794:function:DemoAppLambda</a:t>
            </a:r>
            <a:r>
              <a:rPr b="1" i="1" lang="en" sz="1500" u="sng">
                <a:latin typeface="Inria Sans"/>
                <a:ea typeface="Inria Sans"/>
                <a:cs typeface="Inria Sans"/>
                <a:sym typeface="Inria Sans"/>
              </a:rPr>
              <a:t>:1</a:t>
            </a:r>
            <a:endParaRPr i="1" sz="1500" u="sng"/>
          </a:p>
        </p:txBody>
      </p:sp>
      <p:sp>
        <p:nvSpPr>
          <p:cNvPr id="910" name="Google Shape;910;p78"/>
          <p:cNvSpPr txBox="1"/>
          <p:nvPr>
            <p:ph idx="4294967295" type="body"/>
          </p:nvPr>
        </p:nvSpPr>
        <p:spPr>
          <a:xfrm>
            <a:off x="1360250" y="242075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Useful for ‘beta’ testing, or ‘pre-prod’ environments</a:t>
            </a:r>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16" name="Google Shape;916;p79"/>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Aliases</a:t>
            </a:r>
            <a:r>
              <a:rPr lang="en"/>
              <a:t> - Example</a:t>
            </a:r>
            <a:endParaRPr/>
          </a:p>
        </p:txBody>
      </p:sp>
      <p:pic>
        <p:nvPicPr>
          <p:cNvPr id="917" name="Google Shape;917;p79"/>
          <p:cNvPicPr preferRelativeResize="0"/>
          <p:nvPr/>
        </p:nvPicPr>
        <p:blipFill>
          <a:blip r:embed="rId3">
            <a:alphaModFix/>
          </a:blip>
          <a:stretch>
            <a:fillRect/>
          </a:stretch>
        </p:blipFill>
        <p:spPr>
          <a:xfrm>
            <a:off x="2028225" y="1503875"/>
            <a:ext cx="589475" cy="674914"/>
          </a:xfrm>
          <a:prstGeom prst="rect">
            <a:avLst/>
          </a:prstGeom>
          <a:noFill/>
          <a:ln>
            <a:noFill/>
          </a:ln>
        </p:spPr>
      </p:pic>
      <p:sp>
        <p:nvSpPr>
          <p:cNvPr id="918" name="Google Shape;918;p79"/>
          <p:cNvSpPr txBox="1"/>
          <p:nvPr>
            <p:ph idx="4294967295" type="body"/>
          </p:nvPr>
        </p:nvSpPr>
        <p:spPr>
          <a:xfrm>
            <a:off x="2046050" y="2192150"/>
            <a:ext cx="434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V1</a:t>
            </a:r>
            <a:endParaRPr sz="1500"/>
          </a:p>
        </p:txBody>
      </p:sp>
      <p:sp>
        <p:nvSpPr>
          <p:cNvPr id="919" name="Google Shape;919;p79"/>
          <p:cNvSpPr/>
          <p:nvPr/>
        </p:nvSpPr>
        <p:spPr>
          <a:xfrm rot="-12829">
            <a:off x="2951692" y="1743686"/>
            <a:ext cx="2411717" cy="153300"/>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0" name="Google Shape;920;p79"/>
          <p:cNvPicPr preferRelativeResize="0"/>
          <p:nvPr/>
        </p:nvPicPr>
        <p:blipFill>
          <a:blip r:embed="rId4">
            <a:alphaModFix/>
          </a:blip>
          <a:stretch>
            <a:fillRect/>
          </a:stretch>
        </p:blipFill>
        <p:spPr>
          <a:xfrm>
            <a:off x="5697399" y="1464695"/>
            <a:ext cx="681001" cy="711279"/>
          </a:xfrm>
          <a:prstGeom prst="rect">
            <a:avLst/>
          </a:prstGeom>
          <a:noFill/>
          <a:ln>
            <a:noFill/>
          </a:ln>
        </p:spPr>
      </p:pic>
      <p:sp>
        <p:nvSpPr>
          <p:cNvPr id="921" name="Google Shape;921;p79"/>
          <p:cNvSpPr txBox="1"/>
          <p:nvPr>
            <p:ph idx="4294967295" type="body"/>
          </p:nvPr>
        </p:nvSpPr>
        <p:spPr>
          <a:xfrm>
            <a:off x="7151450" y="16587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$LATEST</a:t>
            </a:r>
            <a:endParaRPr sz="1500"/>
          </a:p>
        </p:txBody>
      </p:sp>
      <p:sp>
        <p:nvSpPr>
          <p:cNvPr id="922" name="Google Shape;922;p79"/>
          <p:cNvSpPr txBox="1"/>
          <p:nvPr>
            <p:ph idx="4294967295" type="body"/>
          </p:nvPr>
        </p:nvSpPr>
        <p:spPr>
          <a:xfrm>
            <a:off x="6237050" y="16587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1</a:t>
            </a:r>
            <a:endParaRPr sz="1500"/>
          </a:p>
        </p:txBody>
      </p:sp>
      <p:pic>
        <p:nvPicPr>
          <p:cNvPr id="923" name="Google Shape;923;p79"/>
          <p:cNvPicPr preferRelativeResize="0"/>
          <p:nvPr/>
        </p:nvPicPr>
        <p:blipFill>
          <a:blip r:embed="rId3">
            <a:alphaModFix/>
          </a:blip>
          <a:stretch>
            <a:fillRect/>
          </a:stretch>
        </p:blipFill>
        <p:spPr>
          <a:xfrm>
            <a:off x="2028225" y="2584045"/>
            <a:ext cx="589475" cy="674914"/>
          </a:xfrm>
          <a:prstGeom prst="rect">
            <a:avLst/>
          </a:prstGeom>
          <a:noFill/>
          <a:ln>
            <a:noFill/>
          </a:ln>
        </p:spPr>
      </p:pic>
      <p:sp>
        <p:nvSpPr>
          <p:cNvPr id="924" name="Google Shape;924;p79"/>
          <p:cNvSpPr txBox="1"/>
          <p:nvPr>
            <p:ph idx="4294967295" type="body"/>
          </p:nvPr>
        </p:nvSpPr>
        <p:spPr>
          <a:xfrm>
            <a:off x="2046050" y="3258950"/>
            <a:ext cx="434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V2</a:t>
            </a:r>
            <a:endParaRPr sz="1500"/>
          </a:p>
        </p:txBody>
      </p:sp>
      <p:sp>
        <p:nvSpPr>
          <p:cNvPr id="925" name="Google Shape;925;p79"/>
          <p:cNvSpPr/>
          <p:nvPr/>
        </p:nvSpPr>
        <p:spPr>
          <a:xfrm rot="-12829">
            <a:off x="2951692" y="2810486"/>
            <a:ext cx="2411717" cy="153300"/>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6" name="Google Shape;926;p79"/>
          <p:cNvPicPr preferRelativeResize="0"/>
          <p:nvPr/>
        </p:nvPicPr>
        <p:blipFill>
          <a:blip r:embed="rId4">
            <a:alphaModFix/>
          </a:blip>
          <a:stretch>
            <a:fillRect/>
          </a:stretch>
        </p:blipFill>
        <p:spPr>
          <a:xfrm>
            <a:off x="5697399" y="2531495"/>
            <a:ext cx="681001" cy="711279"/>
          </a:xfrm>
          <a:prstGeom prst="rect">
            <a:avLst/>
          </a:prstGeom>
          <a:noFill/>
          <a:ln>
            <a:noFill/>
          </a:ln>
        </p:spPr>
      </p:pic>
      <p:sp>
        <p:nvSpPr>
          <p:cNvPr id="927" name="Google Shape;927;p79"/>
          <p:cNvSpPr txBox="1"/>
          <p:nvPr>
            <p:ph idx="4294967295" type="body"/>
          </p:nvPr>
        </p:nvSpPr>
        <p:spPr>
          <a:xfrm>
            <a:off x="7151450" y="27255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$LATEST</a:t>
            </a:r>
            <a:endParaRPr sz="1500"/>
          </a:p>
        </p:txBody>
      </p:sp>
      <p:sp>
        <p:nvSpPr>
          <p:cNvPr id="928" name="Google Shape;928;p79"/>
          <p:cNvSpPr txBox="1"/>
          <p:nvPr>
            <p:ph idx="4294967295" type="body"/>
          </p:nvPr>
        </p:nvSpPr>
        <p:spPr>
          <a:xfrm>
            <a:off x="6237050" y="27255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2</a:t>
            </a:r>
            <a:endParaRPr sz="1500"/>
          </a:p>
        </p:txBody>
      </p:sp>
      <p:pic>
        <p:nvPicPr>
          <p:cNvPr id="929" name="Google Shape;929;p79"/>
          <p:cNvPicPr preferRelativeResize="0"/>
          <p:nvPr/>
        </p:nvPicPr>
        <p:blipFill>
          <a:blip r:embed="rId3">
            <a:alphaModFix/>
          </a:blip>
          <a:stretch>
            <a:fillRect/>
          </a:stretch>
        </p:blipFill>
        <p:spPr>
          <a:xfrm>
            <a:off x="2028225" y="3664211"/>
            <a:ext cx="589475" cy="674914"/>
          </a:xfrm>
          <a:prstGeom prst="rect">
            <a:avLst/>
          </a:prstGeom>
          <a:noFill/>
          <a:ln>
            <a:noFill/>
          </a:ln>
        </p:spPr>
      </p:pic>
      <p:sp>
        <p:nvSpPr>
          <p:cNvPr id="930" name="Google Shape;930;p79"/>
          <p:cNvSpPr txBox="1"/>
          <p:nvPr>
            <p:ph idx="4294967295" type="body"/>
          </p:nvPr>
        </p:nvSpPr>
        <p:spPr>
          <a:xfrm>
            <a:off x="2046050" y="4401950"/>
            <a:ext cx="434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V3</a:t>
            </a:r>
            <a:endParaRPr sz="1500"/>
          </a:p>
        </p:txBody>
      </p:sp>
      <p:sp>
        <p:nvSpPr>
          <p:cNvPr id="931" name="Google Shape;931;p79"/>
          <p:cNvSpPr/>
          <p:nvPr/>
        </p:nvSpPr>
        <p:spPr>
          <a:xfrm rot="-12829">
            <a:off x="2951692" y="3953486"/>
            <a:ext cx="2411717" cy="153300"/>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2" name="Google Shape;932;p79"/>
          <p:cNvPicPr preferRelativeResize="0"/>
          <p:nvPr/>
        </p:nvPicPr>
        <p:blipFill>
          <a:blip r:embed="rId4">
            <a:alphaModFix/>
          </a:blip>
          <a:stretch>
            <a:fillRect/>
          </a:stretch>
        </p:blipFill>
        <p:spPr>
          <a:xfrm>
            <a:off x="5697399" y="3674495"/>
            <a:ext cx="681001" cy="711279"/>
          </a:xfrm>
          <a:prstGeom prst="rect">
            <a:avLst/>
          </a:prstGeom>
          <a:noFill/>
          <a:ln>
            <a:noFill/>
          </a:ln>
        </p:spPr>
      </p:pic>
      <p:sp>
        <p:nvSpPr>
          <p:cNvPr id="933" name="Google Shape;933;p79"/>
          <p:cNvSpPr txBox="1"/>
          <p:nvPr>
            <p:ph idx="4294967295" type="body"/>
          </p:nvPr>
        </p:nvSpPr>
        <p:spPr>
          <a:xfrm>
            <a:off x="7151450" y="38685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$LATEST</a:t>
            </a:r>
            <a:endParaRPr sz="1500"/>
          </a:p>
        </p:txBody>
      </p:sp>
      <p:sp>
        <p:nvSpPr>
          <p:cNvPr id="934" name="Google Shape;934;p79"/>
          <p:cNvSpPr txBox="1"/>
          <p:nvPr>
            <p:ph idx="4294967295" type="body"/>
          </p:nvPr>
        </p:nvSpPr>
        <p:spPr>
          <a:xfrm>
            <a:off x="6237050" y="38685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3</a:t>
            </a:r>
            <a:endParaRPr sz="1500"/>
          </a:p>
        </p:txBody>
      </p:sp>
      <p:sp>
        <p:nvSpPr>
          <p:cNvPr id="935" name="Google Shape;935;p79"/>
          <p:cNvSpPr txBox="1"/>
          <p:nvPr>
            <p:ph idx="4294967295" type="body"/>
          </p:nvPr>
        </p:nvSpPr>
        <p:spPr>
          <a:xfrm>
            <a:off x="6237050" y="11253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u="sng">
                <a:latin typeface="Inria Sans"/>
                <a:ea typeface="Inria Sans"/>
                <a:cs typeface="Inria Sans"/>
                <a:sym typeface="Inria Sans"/>
              </a:rPr>
              <a:t>Version</a:t>
            </a:r>
            <a:endParaRPr b="1" sz="1500" u="sng">
              <a:latin typeface="Inria Sans"/>
              <a:ea typeface="Inria Sans"/>
              <a:cs typeface="Inria Sans"/>
              <a:sym typeface="Inria Sans"/>
            </a:endParaRPr>
          </a:p>
        </p:txBody>
      </p:sp>
      <p:sp>
        <p:nvSpPr>
          <p:cNvPr id="936" name="Google Shape;936;p79"/>
          <p:cNvSpPr txBox="1"/>
          <p:nvPr>
            <p:ph idx="4294967295" type="body"/>
          </p:nvPr>
        </p:nvSpPr>
        <p:spPr>
          <a:xfrm>
            <a:off x="7987800" y="161650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prod</a:t>
            </a:r>
            <a:endParaRPr sz="1500"/>
          </a:p>
        </p:txBody>
      </p:sp>
      <p:sp>
        <p:nvSpPr>
          <p:cNvPr id="937" name="Google Shape;937;p79"/>
          <p:cNvSpPr txBox="1"/>
          <p:nvPr>
            <p:ph idx="4294967295" type="body"/>
          </p:nvPr>
        </p:nvSpPr>
        <p:spPr>
          <a:xfrm>
            <a:off x="7987800" y="1128367"/>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u="sng">
                <a:latin typeface="Inria Sans"/>
                <a:ea typeface="Inria Sans"/>
                <a:cs typeface="Inria Sans"/>
                <a:sym typeface="Inria Sans"/>
              </a:rPr>
              <a:t>Alias</a:t>
            </a:r>
            <a:endParaRPr b="1" sz="1500" u="sng">
              <a:latin typeface="Inria Sans"/>
              <a:ea typeface="Inria Sans"/>
              <a:cs typeface="Inria Sans"/>
              <a:sym typeface="Inria Sans"/>
            </a:endParaRPr>
          </a:p>
        </p:txBody>
      </p:sp>
      <p:sp>
        <p:nvSpPr>
          <p:cNvPr id="938" name="Google Shape;938;p79"/>
          <p:cNvSpPr txBox="1"/>
          <p:nvPr>
            <p:ph idx="4294967295" type="body"/>
          </p:nvPr>
        </p:nvSpPr>
        <p:spPr>
          <a:xfrm>
            <a:off x="7987800" y="3860250"/>
            <a:ext cx="1232400" cy="2661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b="1" lang="en" sz="1500">
                <a:latin typeface="Inria Sans"/>
                <a:ea typeface="Inria Sans"/>
                <a:cs typeface="Inria Sans"/>
                <a:sym typeface="Inria Sans"/>
              </a:rPr>
              <a:t>prod</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2600"/>
                                        <p:tgtEl>
                                          <p:spTgt spid="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300"/>
                                        <p:tgtEl>
                                          <p:spTgt spid="921"/>
                                        </p:tgtEl>
                                      </p:cBhvr>
                                    </p:animEffect>
                                    <p:set>
                                      <p:cBhvr>
                                        <p:cTn dur="1" fill="hold">
                                          <p:stCondLst>
                                            <p:cond delay="2300"/>
                                          </p:stCondLst>
                                        </p:cTn>
                                        <p:tgtEl>
                                          <p:spTgt spid="9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2100"/>
                                        <p:tgtEl>
                                          <p:spTgt spid="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27"/>
                                        </p:tgtEl>
                                      </p:cBhvr>
                                    </p:animEffect>
                                    <p:set>
                                      <p:cBhvr>
                                        <p:cTn dur="1" fill="hold">
                                          <p:stCondLst>
                                            <p:cond delay="1000"/>
                                          </p:stCondLst>
                                        </p:cTn>
                                        <p:tgtEl>
                                          <p:spTgt spid="9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400"/>
                                        <p:tgtEl>
                                          <p:spTgt spid="936"/>
                                        </p:tgtEl>
                                      </p:cBhvr>
                                    </p:animEffect>
                                    <p:set>
                                      <p:cBhvr>
                                        <p:cTn dur="1" fill="hold">
                                          <p:stCondLst>
                                            <p:cond delay="2400"/>
                                          </p:stCondLst>
                                        </p:cTn>
                                        <p:tgtEl>
                                          <p:spTgt spid="9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44" name="Google Shape;944;p80"/>
          <p:cNvSpPr txBox="1"/>
          <p:nvPr>
            <p:ph idx="4294967295" type="body"/>
          </p:nvPr>
        </p:nvSpPr>
        <p:spPr>
          <a:xfrm>
            <a:off x="1360250" y="127775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You can assign weights to different versions using a Version/Alias</a:t>
            </a:r>
            <a:endParaRPr/>
          </a:p>
          <a:p>
            <a:pPr indent="0" lvl="0" marL="0" rtl="0" algn="l">
              <a:spcBef>
                <a:spcPts val="600"/>
              </a:spcBef>
              <a:spcAft>
                <a:spcPts val="600"/>
              </a:spcAft>
              <a:buNone/>
            </a:pPr>
            <a:r>
              <a:t/>
            </a:r>
            <a:endParaRPr/>
          </a:p>
        </p:txBody>
      </p:sp>
      <p:sp>
        <p:nvSpPr>
          <p:cNvPr id="945" name="Google Shape;945;p80"/>
          <p:cNvSpPr txBox="1"/>
          <p:nvPr>
            <p:ph idx="4294967295" type="body"/>
          </p:nvPr>
        </p:nvSpPr>
        <p:spPr>
          <a:xfrm>
            <a:off x="1360250" y="2164651"/>
            <a:ext cx="7432200" cy="49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i="1" lang="en">
                <a:latin typeface="Inria Sans"/>
                <a:ea typeface="Inria Sans"/>
                <a:cs typeface="Inria Sans"/>
                <a:sym typeface="Inria Sans"/>
              </a:rPr>
              <a:t>90% of Traffic to Version 1, 10% to Version 2</a:t>
            </a:r>
            <a:endParaRPr i="1" u="sng"/>
          </a:p>
        </p:txBody>
      </p:sp>
      <p:sp>
        <p:nvSpPr>
          <p:cNvPr id="946" name="Google Shape;946;p80"/>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Advanced Concept - Version/Alias Weights</a:t>
            </a:r>
            <a:endParaRPr/>
          </a:p>
        </p:txBody>
      </p:sp>
      <p:sp>
        <p:nvSpPr>
          <p:cNvPr id="947" name="Google Shape;947;p80"/>
          <p:cNvSpPr txBox="1"/>
          <p:nvPr>
            <p:ph idx="4294967295" type="body"/>
          </p:nvPr>
        </p:nvSpPr>
        <p:spPr>
          <a:xfrm>
            <a:off x="1370675" y="277240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Useful for version validation prior to full blown deployment</a:t>
            </a:r>
            <a:endParaRPr/>
          </a:p>
        </p:txBody>
      </p:sp>
      <p:sp>
        <p:nvSpPr>
          <p:cNvPr id="948" name="Google Shape;948;p80"/>
          <p:cNvSpPr txBox="1"/>
          <p:nvPr>
            <p:ph idx="4294967295" type="body"/>
          </p:nvPr>
        </p:nvSpPr>
        <p:spPr>
          <a:xfrm>
            <a:off x="1370675" y="361060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You need to use Aliases/Versions in order to use </a:t>
            </a:r>
            <a:r>
              <a:rPr b="1" i="1" lang="en">
                <a:latin typeface="Inria Sans"/>
                <a:ea typeface="Inria Sans"/>
                <a:cs typeface="Inria Sans"/>
                <a:sym typeface="Inria Sans"/>
              </a:rPr>
              <a:t>Provisioned Concurrency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1"/>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Core Concepts - Environment Variables</a:t>
            </a:r>
            <a:endParaRPr sz="3300"/>
          </a:p>
          <a:p>
            <a:pPr indent="0" lvl="0" marL="0" rtl="0" algn="l">
              <a:spcBef>
                <a:spcPts val="0"/>
              </a:spcBef>
              <a:spcAft>
                <a:spcPts val="0"/>
              </a:spcAft>
              <a:buNone/>
            </a:pPr>
            <a:r>
              <a:t/>
            </a:r>
            <a:endParaRPr i="1" sz="2000"/>
          </a:p>
        </p:txBody>
      </p:sp>
      <p:pic>
        <p:nvPicPr>
          <p:cNvPr id="954" name="Google Shape;954;p81"/>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60" name="Google Shape;960;p82"/>
          <p:cNvSpPr txBox="1"/>
          <p:nvPr>
            <p:ph idx="4294967295" type="body"/>
          </p:nvPr>
        </p:nvSpPr>
        <p:spPr>
          <a:xfrm>
            <a:off x="1360250" y="1658750"/>
            <a:ext cx="7432200" cy="735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Allow you to adjust function behavior without touching your code</a:t>
            </a:r>
            <a:endParaRPr/>
          </a:p>
          <a:p>
            <a:pPr indent="0" lvl="0" marL="0" rtl="0" algn="l">
              <a:spcBef>
                <a:spcPts val="600"/>
              </a:spcBef>
              <a:spcAft>
                <a:spcPts val="600"/>
              </a:spcAft>
              <a:buNone/>
            </a:pPr>
            <a:r>
              <a:t/>
            </a:r>
            <a:endParaRPr/>
          </a:p>
        </p:txBody>
      </p:sp>
      <p:sp>
        <p:nvSpPr>
          <p:cNvPr id="961" name="Google Shape;961;p82"/>
          <p:cNvSpPr txBox="1"/>
          <p:nvPr>
            <p:ph idx="4294967295" type="body"/>
          </p:nvPr>
        </p:nvSpPr>
        <p:spPr>
          <a:xfrm>
            <a:off x="1360250" y="2621851"/>
            <a:ext cx="7432200" cy="495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i="1" lang="en">
                <a:latin typeface="Inria Sans"/>
                <a:ea typeface="Inria Sans"/>
                <a:cs typeface="Inria Sans"/>
                <a:sym typeface="Inria Sans"/>
              </a:rPr>
              <a:t>Examples</a:t>
            </a:r>
            <a:endParaRPr i="1" u="sng"/>
          </a:p>
        </p:txBody>
      </p:sp>
      <p:sp>
        <p:nvSpPr>
          <p:cNvPr id="962" name="Google Shape;962;p82"/>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Environment Variables</a:t>
            </a:r>
            <a:endParaRPr/>
          </a:p>
        </p:txBody>
      </p:sp>
      <p:sp>
        <p:nvSpPr>
          <p:cNvPr id="963" name="Google Shape;963;p82"/>
          <p:cNvSpPr txBox="1"/>
          <p:nvPr>
            <p:ph idx="4294967295" type="body"/>
          </p:nvPr>
        </p:nvSpPr>
        <p:spPr>
          <a:xfrm>
            <a:off x="2305125" y="3031250"/>
            <a:ext cx="1786200" cy="292200"/>
          </a:xfrm>
          <a:prstGeom prst="rect">
            <a:avLst/>
          </a:prstGeom>
        </p:spPr>
        <p:txBody>
          <a:bodyPr anchorCtr="0" anchor="t" bIns="0" lIns="0" spcFirstLastPara="1" rIns="0" wrap="square" tIns="0">
            <a:noAutofit/>
          </a:bodyPr>
          <a:lstStyle/>
          <a:p>
            <a:pPr indent="-279400" lvl="0" marL="457200" rtl="0" algn="l">
              <a:spcBef>
                <a:spcPts val="0"/>
              </a:spcBef>
              <a:spcAft>
                <a:spcPts val="600"/>
              </a:spcAft>
              <a:buSzPts val="800"/>
              <a:buChar char="⬥"/>
            </a:pPr>
            <a:r>
              <a:rPr b="1" lang="en" sz="1400">
                <a:latin typeface="Inria Sans"/>
                <a:ea typeface="Inria Sans"/>
                <a:cs typeface="Inria Sans"/>
                <a:sym typeface="Inria Sans"/>
              </a:rPr>
              <a:t>STAGE</a:t>
            </a:r>
            <a:endParaRPr sz="1400"/>
          </a:p>
        </p:txBody>
      </p:sp>
      <p:sp>
        <p:nvSpPr>
          <p:cNvPr id="964" name="Google Shape;964;p82"/>
          <p:cNvSpPr txBox="1"/>
          <p:nvPr>
            <p:ph idx="4294967295" type="body"/>
          </p:nvPr>
        </p:nvSpPr>
        <p:spPr>
          <a:xfrm>
            <a:off x="2305125" y="3259850"/>
            <a:ext cx="2830500" cy="292200"/>
          </a:xfrm>
          <a:prstGeom prst="rect">
            <a:avLst/>
          </a:prstGeom>
        </p:spPr>
        <p:txBody>
          <a:bodyPr anchorCtr="0" anchor="t" bIns="0" lIns="0" spcFirstLastPara="1" rIns="0" wrap="square" tIns="0">
            <a:noAutofit/>
          </a:bodyPr>
          <a:lstStyle/>
          <a:p>
            <a:pPr indent="-279400" lvl="0" marL="457200" rtl="0" algn="l">
              <a:spcBef>
                <a:spcPts val="0"/>
              </a:spcBef>
              <a:spcAft>
                <a:spcPts val="600"/>
              </a:spcAft>
              <a:buSzPts val="800"/>
              <a:buFont typeface="Inria Sans"/>
              <a:buChar char="⬥"/>
            </a:pPr>
            <a:r>
              <a:rPr b="1" lang="en" sz="1400">
                <a:latin typeface="Inria Sans"/>
                <a:ea typeface="Inria Sans"/>
                <a:cs typeface="Inria Sans"/>
                <a:sym typeface="Inria Sans"/>
              </a:rPr>
              <a:t>CLIENT_ENDPOINT_URL</a:t>
            </a:r>
            <a:endParaRPr b="1" sz="1400">
              <a:latin typeface="Inria Sans"/>
              <a:ea typeface="Inria Sans"/>
              <a:cs typeface="Inria Sans"/>
              <a:sym typeface="Inria Sans"/>
            </a:endParaRPr>
          </a:p>
        </p:txBody>
      </p:sp>
      <p:sp>
        <p:nvSpPr>
          <p:cNvPr id="965" name="Google Shape;965;p82"/>
          <p:cNvSpPr txBox="1"/>
          <p:nvPr>
            <p:ph idx="4294967295" type="body"/>
          </p:nvPr>
        </p:nvSpPr>
        <p:spPr>
          <a:xfrm>
            <a:off x="2305125" y="3488450"/>
            <a:ext cx="3297600" cy="292200"/>
          </a:xfrm>
          <a:prstGeom prst="rect">
            <a:avLst/>
          </a:prstGeom>
        </p:spPr>
        <p:txBody>
          <a:bodyPr anchorCtr="0" anchor="t" bIns="0" lIns="0" spcFirstLastPara="1" rIns="0" wrap="square" tIns="0">
            <a:noAutofit/>
          </a:bodyPr>
          <a:lstStyle/>
          <a:p>
            <a:pPr indent="-279400" lvl="0" marL="457200" rtl="0" algn="l">
              <a:spcBef>
                <a:spcPts val="0"/>
              </a:spcBef>
              <a:spcAft>
                <a:spcPts val="600"/>
              </a:spcAft>
              <a:buSzPts val="800"/>
              <a:buFont typeface="Inria Sans"/>
              <a:buChar char="⬥"/>
            </a:pPr>
            <a:r>
              <a:rPr b="1" lang="en" sz="1400">
                <a:latin typeface="Inria Sans"/>
                <a:ea typeface="Inria Sans"/>
                <a:cs typeface="Inria Sans"/>
                <a:sym typeface="Inria Sans"/>
              </a:rPr>
              <a:t>DATABASE_CONNECTION_STRING</a:t>
            </a:r>
            <a:endParaRPr b="1" sz="1400">
              <a:latin typeface="Inria Sans"/>
              <a:ea typeface="Inria Sans"/>
              <a:cs typeface="Inria Sans"/>
              <a:sym typeface="Inria Sans"/>
            </a:endParaRPr>
          </a:p>
        </p:txBody>
      </p:sp>
      <p:pic>
        <p:nvPicPr>
          <p:cNvPr id="966" name="Google Shape;966;p82"/>
          <p:cNvPicPr preferRelativeResize="0"/>
          <p:nvPr/>
        </p:nvPicPr>
        <p:blipFill>
          <a:blip r:embed="rId3">
            <a:alphaModFix/>
          </a:blip>
          <a:stretch>
            <a:fillRect/>
          </a:stretch>
        </p:blipFill>
        <p:spPr>
          <a:xfrm>
            <a:off x="902512" y="4100022"/>
            <a:ext cx="6945239" cy="790575"/>
          </a:xfrm>
          <a:prstGeom prst="rect">
            <a:avLst/>
          </a:prstGeom>
          <a:noFill/>
          <a:ln>
            <a:noFill/>
          </a:ln>
        </p:spPr>
      </p:pic>
      <p:sp>
        <p:nvSpPr>
          <p:cNvPr id="967" name="Google Shape;967;p82"/>
          <p:cNvSpPr txBox="1"/>
          <p:nvPr>
            <p:ph idx="4294967295" type="body"/>
          </p:nvPr>
        </p:nvSpPr>
        <p:spPr>
          <a:xfrm>
            <a:off x="1360250" y="1049150"/>
            <a:ext cx="7432200" cy="4536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a:latin typeface="Inria Sans"/>
                <a:ea typeface="Inria Sans"/>
                <a:cs typeface="Inria Sans"/>
                <a:sym typeface="Inria Sans"/>
              </a:rPr>
              <a:t>Pairs of Strings with a key and value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300"/>
                                        <p:tgtEl>
                                          <p:spTgt spid="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Pre-requisites</a:t>
            </a:r>
            <a:endParaRPr/>
          </a:p>
        </p:txBody>
      </p:sp>
      <p:sp>
        <p:nvSpPr>
          <p:cNvPr id="274" name="Google Shape;274;p20"/>
          <p:cNvSpPr txBox="1"/>
          <p:nvPr>
            <p:ph idx="1" type="body"/>
          </p:nvPr>
        </p:nvSpPr>
        <p:spPr>
          <a:xfrm>
            <a:off x="1207850" y="14301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Inria Sans"/>
              <a:buChar char="⬥"/>
            </a:pPr>
            <a:r>
              <a:rPr b="1" lang="en">
                <a:latin typeface="Inria Sans"/>
                <a:ea typeface="Inria Sans"/>
                <a:cs typeface="Inria Sans"/>
                <a:sym typeface="Inria Sans"/>
              </a:rPr>
              <a:t>Python Fundamentals</a:t>
            </a:r>
            <a:endParaRPr b="1">
              <a:latin typeface="Inria Sans"/>
              <a:ea typeface="Inria Sans"/>
              <a:cs typeface="Inria Sans"/>
              <a:sym typeface="Inria Sans"/>
            </a:endParaRPr>
          </a:p>
          <a:p>
            <a:pPr indent="0" lvl="0" marL="0" rtl="0" algn="l">
              <a:spcBef>
                <a:spcPts val="600"/>
              </a:spcBef>
              <a:spcAft>
                <a:spcPts val="600"/>
              </a:spcAft>
              <a:buNone/>
            </a:pPr>
            <a:r>
              <a:t/>
            </a:r>
            <a:endParaRPr/>
          </a:p>
        </p:txBody>
      </p:sp>
      <p:sp>
        <p:nvSpPr>
          <p:cNvPr id="275" name="Google Shape;275;p2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6" name="Google Shape;276;p20"/>
          <p:cNvSpPr txBox="1"/>
          <p:nvPr>
            <p:ph idx="1" type="body"/>
          </p:nvPr>
        </p:nvSpPr>
        <p:spPr>
          <a:xfrm>
            <a:off x="1515075" y="1848723"/>
            <a:ext cx="6728400" cy="4053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Char char="●"/>
            </a:pPr>
            <a:r>
              <a:rPr lang="en" sz="1900"/>
              <a:t>Functions, variables primitives, etc...</a:t>
            </a:r>
            <a:endParaRPr sz="1900"/>
          </a:p>
          <a:p>
            <a:pPr indent="0" lvl="0" marL="0" rtl="0" algn="l">
              <a:spcBef>
                <a:spcPts val="600"/>
              </a:spcBef>
              <a:spcAft>
                <a:spcPts val="600"/>
              </a:spcAft>
              <a:buNone/>
            </a:pPr>
            <a:r>
              <a:t/>
            </a:r>
            <a:endParaRPr/>
          </a:p>
        </p:txBody>
      </p:sp>
      <p:sp>
        <p:nvSpPr>
          <p:cNvPr id="277" name="Google Shape;277;p20"/>
          <p:cNvSpPr txBox="1"/>
          <p:nvPr>
            <p:ph idx="1" type="body"/>
          </p:nvPr>
        </p:nvSpPr>
        <p:spPr>
          <a:xfrm>
            <a:off x="1192425" y="2195125"/>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General Understanding of AWS</a:t>
            </a:r>
            <a:endParaRPr b="1">
              <a:latin typeface="Inria Sans"/>
              <a:ea typeface="Inria Sans"/>
              <a:cs typeface="Inria Sans"/>
              <a:sym typeface="Inria Sans"/>
            </a:endParaRPr>
          </a:p>
        </p:txBody>
      </p:sp>
      <p:sp>
        <p:nvSpPr>
          <p:cNvPr id="278" name="Google Shape;278;p20"/>
          <p:cNvSpPr txBox="1"/>
          <p:nvPr>
            <p:ph idx="1" type="body"/>
          </p:nvPr>
        </p:nvSpPr>
        <p:spPr>
          <a:xfrm>
            <a:off x="1192413" y="3126413"/>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AWS Account</a:t>
            </a:r>
            <a:endParaRPr b="1">
              <a:latin typeface="Inria Sans"/>
              <a:ea typeface="Inria Sans"/>
              <a:cs typeface="Inria Sans"/>
              <a:sym typeface="Inria Sans"/>
            </a:endParaRPr>
          </a:p>
        </p:txBody>
      </p:sp>
      <p:sp>
        <p:nvSpPr>
          <p:cNvPr id="279" name="Google Shape;279;p20"/>
          <p:cNvSpPr txBox="1"/>
          <p:nvPr>
            <p:ph idx="1" type="body"/>
          </p:nvPr>
        </p:nvSpPr>
        <p:spPr>
          <a:xfrm>
            <a:off x="1192413" y="2664088"/>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Python, PIP, AWS CLI, CDK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3"/>
          <p:cNvSpPr/>
          <p:nvPr/>
        </p:nvSpPr>
        <p:spPr>
          <a:xfrm>
            <a:off x="4704100" y="838225"/>
            <a:ext cx="2688000" cy="32901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3"/>
          <p:cNvSpPr/>
          <p:nvPr/>
        </p:nvSpPr>
        <p:spPr>
          <a:xfrm>
            <a:off x="1747575" y="874900"/>
            <a:ext cx="2688000" cy="32535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75" name="Google Shape;975;p83"/>
          <p:cNvSpPr txBox="1"/>
          <p:nvPr>
            <p:ph idx="4294967295" type="title"/>
          </p:nvPr>
        </p:nvSpPr>
        <p:spPr>
          <a:xfrm>
            <a:off x="1060900" y="2566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 Example</a:t>
            </a:r>
            <a:endParaRPr/>
          </a:p>
        </p:txBody>
      </p:sp>
      <p:pic>
        <p:nvPicPr>
          <p:cNvPr id="976" name="Google Shape;976;p83"/>
          <p:cNvPicPr preferRelativeResize="0"/>
          <p:nvPr/>
        </p:nvPicPr>
        <p:blipFill>
          <a:blip r:embed="rId3">
            <a:alphaModFix/>
          </a:blip>
          <a:stretch>
            <a:fillRect/>
          </a:stretch>
        </p:blipFill>
        <p:spPr>
          <a:xfrm>
            <a:off x="2825149" y="2750020"/>
            <a:ext cx="681001" cy="711279"/>
          </a:xfrm>
          <a:prstGeom prst="rect">
            <a:avLst/>
          </a:prstGeom>
          <a:noFill/>
          <a:ln>
            <a:noFill/>
          </a:ln>
        </p:spPr>
      </p:pic>
      <p:sp>
        <p:nvSpPr>
          <p:cNvPr id="977" name="Google Shape;977;p83"/>
          <p:cNvSpPr txBox="1"/>
          <p:nvPr/>
        </p:nvSpPr>
        <p:spPr>
          <a:xfrm>
            <a:off x="1747575" y="3442850"/>
            <a:ext cx="263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Inria Sans Light"/>
                <a:ea typeface="Inria Sans Light"/>
                <a:cs typeface="Inria Sans Light"/>
                <a:sym typeface="Inria Sans Light"/>
              </a:rPr>
              <a:t>TransactionProcessorLambda-</a:t>
            </a:r>
            <a:r>
              <a:rPr b="1" lang="en" sz="1200" u="sng">
                <a:solidFill>
                  <a:schemeClr val="dk1"/>
                </a:solidFill>
                <a:latin typeface="Inria Sans"/>
                <a:ea typeface="Inria Sans"/>
                <a:cs typeface="Inria Sans"/>
                <a:sym typeface="Inria Sans"/>
              </a:rPr>
              <a:t>DEV</a:t>
            </a:r>
            <a:endParaRPr b="1" i="1" sz="1000" u="sng">
              <a:solidFill>
                <a:schemeClr val="dk1"/>
              </a:solidFill>
              <a:latin typeface="Inria Sans"/>
              <a:ea typeface="Inria Sans"/>
              <a:cs typeface="Inria Sans"/>
              <a:sym typeface="Inria Sans"/>
            </a:endParaRPr>
          </a:p>
        </p:txBody>
      </p:sp>
      <p:pic>
        <p:nvPicPr>
          <p:cNvPr id="978" name="Google Shape;978;p83"/>
          <p:cNvPicPr preferRelativeResize="0"/>
          <p:nvPr/>
        </p:nvPicPr>
        <p:blipFill>
          <a:blip r:embed="rId3">
            <a:alphaModFix/>
          </a:blip>
          <a:stretch>
            <a:fillRect/>
          </a:stretch>
        </p:blipFill>
        <p:spPr>
          <a:xfrm>
            <a:off x="5707591" y="2750020"/>
            <a:ext cx="681001" cy="711279"/>
          </a:xfrm>
          <a:prstGeom prst="rect">
            <a:avLst/>
          </a:prstGeom>
          <a:noFill/>
          <a:ln>
            <a:noFill/>
          </a:ln>
        </p:spPr>
      </p:pic>
      <p:pic>
        <p:nvPicPr>
          <p:cNvPr id="979" name="Google Shape;979;p83"/>
          <p:cNvPicPr preferRelativeResize="0"/>
          <p:nvPr/>
        </p:nvPicPr>
        <p:blipFill>
          <a:blip r:embed="rId4">
            <a:alphaModFix/>
          </a:blip>
          <a:stretch>
            <a:fillRect/>
          </a:stretch>
        </p:blipFill>
        <p:spPr>
          <a:xfrm>
            <a:off x="2648189" y="1361428"/>
            <a:ext cx="781761" cy="806400"/>
          </a:xfrm>
          <a:prstGeom prst="rect">
            <a:avLst/>
          </a:prstGeom>
          <a:noFill/>
          <a:ln>
            <a:noFill/>
          </a:ln>
        </p:spPr>
      </p:pic>
      <p:sp>
        <p:nvSpPr>
          <p:cNvPr id="980" name="Google Shape;980;p83"/>
          <p:cNvSpPr txBox="1"/>
          <p:nvPr/>
        </p:nvSpPr>
        <p:spPr>
          <a:xfrm>
            <a:off x="1931775" y="990625"/>
            <a:ext cx="2214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Inria Sans Light"/>
                <a:ea typeface="Inria Sans Light"/>
                <a:cs typeface="Inria Sans Light"/>
                <a:sym typeface="Inria Sans Light"/>
              </a:rPr>
              <a:t>TransactionDB-</a:t>
            </a:r>
            <a:r>
              <a:rPr b="1" lang="en" sz="1200" u="sng">
                <a:solidFill>
                  <a:schemeClr val="dk1"/>
                </a:solidFill>
                <a:latin typeface="Inria Sans"/>
                <a:ea typeface="Inria Sans"/>
                <a:cs typeface="Inria Sans"/>
                <a:sym typeface="Inria Sans"/>
              </a:rPr>
              <a:t>DEV</a:t>
            </a:r>
            <a:endParaRPr b="1" i="1" sz="1000" u="sng">
              <a:solidFill>
                <a:schemeClr val="dk1"/>
              </a:solidFill>
              <a:latin typeface="Inria Sans"/>
              <a:ea typeface="Inria Sans"/>
              <a:cs typeface="Inria Sans"/>
              <a:sym typeface="Inria Sans"/>
            </a:endParaRPr>
          </a:p>
        </p:txBody>
      </p:sp>
      <p:pic>
        <p:nvPicPr>
          <p:cNvPr id="981" name="Google Shape;981;p83"/>
          <p:cNvPicPr preferRelativeResize="0"/>
          <p:nvPr/>
        </p:nvPicPr>
        <p:blipFill>
          <a:blip r:embed="rId4">
            <a:alphaModFix/>
          </a:blip>
          <a:stretch>
            <a:fillRect/>
          </a:stretch>
        </p:blipFill>
        <p:spPr>
          <a:xfrm>
            <a:off x="5543789" y="1395878"/>
            <a:ext cx="781761" cy="806400"/>
          </a:xfrm>
          <a:prstGeom prst="rect">
            <a:avLst/>
          </a:prstGeom>
          <a:noFill/>
          <a:ln>
            <a:noFill/>
          </a:ln>
        </p:spPr>
      </p:pic>
      <p:sp>
        <p:nvSpPr>
          <p:cNvPr id="982" name="Google Shape;982;p83"/>
          <p:cNvSpPr txBox="1"/>
          <p:nvPr/>
        </p:nvSpPr>
        <p:spPr>
          <a:xfrm>
            <a:off x="4827375" y="990625"/>
            <a:ext cx="2214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Inria Sans Light"/>
                <a:ea typeface="Inria Sans Light"/>
                <a:cs typeface="Inria Sans Light"/>
                <a:sym typeface="Inria Sans Light"/>
              </a:rPr>
              <a:t>TransactionDB-</a:t>
            </a:r>
            <a:r>
              <a:rPr b="1" lang="en" sz="1200" u="sng">
                <a:solidFill>
                  <a:schemeClr val="dk1"/>
                </a:solidFill>
                <a:latin typeface="Inria Sans"/>
                <a:ea typeface="Inria Sans"/>
                <a:cs typeface="Inria Sans"/>
                <a:sym typeface="Inria Sans"/>
              </a:rPr>
              <a:t>PROD</a:t>
            </a:r>
            <a:endParaRPr b="1" i="1" sz="1000" u="sng">
              <a:solidFill>
                <a:schemeClr val="dk1"/>
              </a:solidFill>
              <a:latin typeface="Inria Sans"/>
              <a:ea typeface="Inria Sans"/>
              <a:cs typeface="Inria Sans"/>
              <a:sym typeface="Inria Sans"/>
            </a:endParaRPr>
          </a:p>
        </p:txBody>
      </p:sp>
      <p:sp>
        <p:nvSpPr>
          <p:cNvPr id="983" name="Google Shape;983;p83"/>
          <p:cNvSpPr/>
          <p:nvPr/>
        </p:nvSpPr>
        <p:spPr>
          <a:xfrm rot="-5412091">
            <a:off x="2820118" y="2417476"/>
            <a:ext cx="511803"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3"/>
          <p:cNvSpPr/>
          <p:nvPr/>
        </p:nvSpPr>
        <p:spPr>
          <a:xfrm rot="-5412091">
            <a:off x="5709918" y="2417476"/>
            <a:ext cx="511803" cy="153300"/>
          </a:xfrm>
          <a:prstGeom prst="rightArrow">
            <a:avLst>
              <a:gd fmla="val 25514" name="adj1"/>
              <a:gd fmla="val 64322"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3"/>
          <p:cNvSpPr txBox="1"/>
          <p:nvPr/>
        </p:nvSpPr>
        <p:spPr>
          <a:xfrm>
            <a:off x="2416925" y="4185600"/>
            <a:ext cx="145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1"/>
                </a:solidFill>
                <a:latin typeface="Inria Sans"/>
                <a:ea typeface="Inria Sans"/>
                <a:cs typeface="Inria Sans"/>
                <a:sym typeface="Inria Sans"/>
              </a:rPr>
              <a:t>DEVELOPMENT</a:t>
            </a:r>
            <a:endParaRPr b="1" u="sng">
              <a:solidFill>
                <a:schemeClr val="dk1"/>
              </a:solidFill>
              <a:latin typeface="Inria Sans"/>
              <a:ea typeface="Inria Sans"/>
              <a:cs typeface="Inria Sans"/>
              <a:sym typeface="Inria Sans"/>
            </a:endParaRPr>
          </a:p>
        </p:txBody>
      </p:sp>
      <p:sp>
        <p:nvSpPr>
          <p:cNvPr id="986" name="Google Shape;986;p83"/>
          <p:cNvSpPr txBox="1"/>
          <p:nvPr/>
        </p:nvSpPr>
        <p:spPr>
          <a:xfrm>
            <a:off x="4719375" y="3442850"/>
            <a:ext cx="263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Inria Sans Light"/>
                <a:ea typeface="Inria Sans Light"/>
                <a:cs typeface="Inria Sans Light"/>
                <a:sym typeface="Inria Sans Light"/>
              </a:rPr>
              <a:t>TransactionProcessorLambda-</a:t>
            </a:r>
            <a:r>
              <a:rPr b="1" lang="en" sz="1200" u="sng">
                <a:solidFill>
                  <a:schemeClr val="dk1"/>
                </a:solidFill>
                <a:latin typeface="Inria Sans"/>
                <a:ea typeface="Inria Sans"/>
                <a:cs typeface="Inria Sans"/>
                <a:sym typeface="Inria Sans"/>
              </a:rPr>
              <a:t>PROD</a:t>
            </a:r>
            <a:endParaRPr b="1" i="1" sz="1000" u="sng">
              <a:solidFill>
                <a:schemeClr val="dk1"/>
              </a:solidFill>
              <a:latin typeface="Inria Sans"/>
              <a:ea typeface="Inria Sans"/>
              <a:cs typeface="Inria Sans"/>
              <a:sym typeface="Inria Sans"/>
            </a:endParaRPr>
          </a:p>
        </p:txBody>
      </p:sp>
      <p:sp>
        <p:nvSpPr>
          <p:cNvPr id="987" name="Google Shape;987;p83"/>
          <p:cNvSpPr txBox="1"/>
          <p:nvPr/>
        </p:nvSpPr>
        <p:spPr>
          <a:xfrm>
            <a:off x="5236325" y="4185600"/>
            <a:ext cx="145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1"/>
                </a:solidFill>
                <a:latin typeface="Inria Sans"/>
                <a:ea typeface="Inria Sans"/>
                <a:cs typeface="Inria Sans"/>
                <a:sym typeface="Inria Sans"/>
              </a:rPr>
              <a:t>PRODUCTION</a:t>
            </a:r>
            <a:endParaRPr b="1" u="sng">
              <a:solidFill>
                <a:schemeClr val="dk1"/>
              </a:solidFill>
              <a:latin typeface="Inria Sans"/>
              <a:ea typeface="Inria Sans"/>
              <a:cs typeface="Inria Sans"/>
              <a:sym typeface="Inria Sans"/>
            </a:endParaRPr>
          </a:p>
        </p:txBody>
      </p:sp>
      <p:pic>
        <p:nvPicPr>
          <p:cNvPr id="988" name="Google Shape;988;p83"/>
          <p:cNvPicPr preferRelativeResize="0"/>
          <p:nvPr/>
        </p:nvPicPr>
        <p:blipFill>
          <a:blip r:embed="rId5">
            <a:alphaModFix/>
          </a:blip>
          <a:stretch>
            <a:fillRect/>
          </a:stretch>
        </p:blipFill>
        <p:spPr>
          <a:xfrm>
            <a:off x="150150" y="2941379"/>
            <a:ext cx="2637901" cy="328573"/>
          </a:xfrm>
          <a:prstGeom prst="rect">
            <a:avLst/>
          </a:prstGeom>
          <a:noFill/>
          <a:ln>
            <a:noFill/>
          </a:ln>
        </p:spPr>
      </p:pic>
      <p:pic>
        <p:nvPicPr>
          <p:cNvPr id="989" name="Google Shape;989;p83"/>
          <p:cNvPicPr preferRelativeResize="0"/>
          <p:nvPr/>
        </p:nvPicPr>
        <p:blipFill>
          <a:blip r:embed="rId5">
            <a:alphaModFix/>
          </a:blip>
          <a:stretch>
            <a:fillRect/>
          </a:stretch>
        </p:blipFill>
        <p:spPr>
          <a:xfrm>
            <a:off x="6388600" y="2941379"/>
            <a:ext cx="2637901" cy="3285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4"/>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Core Concepts - VPC &amp; Networking</a:t>
            </a:r>
            <a:endParaRPr sz="3300"/>
          </a:p>
          <a:p>
            <a:pPr indent="0" lvl="0" marL="0" rtl="0" algn="l">
              <a:spcBef>
                <a:spcPts val="0"/>
              </a:spcBef>
              <a:spcAft>
                <a:spcPts val="0"/>
              </a:spcAft>
              <a:buNone/>
            </a:pPr>
            <a:r>
              <a:t/>
            </a:r>
            <a:endParaRPr i="1" sz="2000"/>
          </a:p>
        </p:txBody>
      </p:sp>
      <p:pic>
        <p:nvPicPr>
          <p:cNvPr id="995" name="Google Shape;995;p84"/>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8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01" name="Google Shape;1001;p85"/>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Stands for Virtual Private Cloud</a:t>
            </a:r>
            <a:endParaRPr/>
          </a:p>
          <a:p>
            <a:pPr indent="0" lvl="0" marL="0" rtl="0" algn="l">
              <a:spcBef>
                <a:spcPts val="600"/>
              </a:spcBef>
              <a:spcAft>
                <a:spcPts val="600"/>
              </a:spcAft>
              <a:buNone/>
            </a:pPr>
            <a:r>
              <a:t/>
            </a:r>
            <a:endParaRPr/>
          </a:p>
        </p:txBody>
      </p:sp>
      <p:sp>
        <p:nvSpPr>
          <p:cNvPr id="1002" name="Google Shape;1002;p85"/>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VPC - Quick Refresher</a:t>
            </a:r>
            <a:endParaRPr/>
          </a:p>
        </p:txBody>
      </p:sp>
      <p:sp>
        <p:nvSpPr>
          <p:cNvPr id="1003" name="Google Shape;1003;p85"/>
          <p:cNvSpPr txBox="1"/>
          <p:nvPr>
            <p:ph idx="4294967295" type="body"/>
          </p:nvPr>
        </p:nvSpPr>
        <p:spPr>
          <a:xfrm>
            <a:off x="1360250" y="3212225"/>
            <a:ext cx="7432200" cy="810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i="1" lang="en">
                <a:latin typeface="Inria Sans"/>
                <a:ea typeface="Inria Sans"/>
                <a:cs typeface="Inria Sans"/>
                <a:sym typeface="Inria Sans"/>
              </a:rPr>
              <a:t>Critical</a:t>
            </a:r>
            <a:r>
              <a:rPr b="1" lang="en">
                <a:latin typeface="Inria Sans"/>
                <a:ea typeface="Inria Sans"/>
                <a:cs typeface="Inria Sans"/>
                <a:sym typeface="Inria Sans"/>
              </a:rPr>
              <a:t> for security and apps with compliance guidelines</a:t>
            </a:r>
            <a:endParaRPr b="1" u="sng">
              <a:latin typeface="Inria Sans"/>
              <a:ea typeface="Inria Sans"/>
              <a:cs typeface="Inria Sans"/>
              <a:sym typeface="Inria Sans"/>
            </a:endParaRPr>
          </a:p>
        </p:txBody>
      </p:sp>
      <p:sp>
        <p:nvSpPr>
          <p:cNvPr id="1004" name="Google Shape;1004;p85"/>
          <p:cNvSpPr txBox="1"/>
          <p:nvPr>
            <p:ph idx="4294967295" type="body"/>
          </p:nvPr>
        </p:nvSpPr>
        <p:spPr>
          <a:xfrm>
            <a:off x="1360975" y="1957449"/>
            <a:ext cx="7432200" cy="4926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Isolated and private network within AWS</a:t>
            </a:r>
            <a:endParaRPr b="1" u="sng">
              <a:latin typeface="Inria Sans"/>
              <a:ea typeface="Inria Sans"/>
              <a:cs typeface="Inria Sans"/>
              <a:sym typeface="Inria Sans"/>
            </a:endParaRPr>
          </a:p>
        </p:txBody>
      </p:sp>
      <p:sp>
        <p:nvSpPr>
          <p:cNvPr id="1005" name="Google Shape;1005;p85"/>
          <p:cNvSpPr txBox="1"/>
          <p:nvPr>
            <p:ph idx="4294967295" type="body"/>
          </p:nvPr>
        </p:nvSpPr>
        <p:spPr>
          <a:xfrm>
            <a:off x="1360975" y="2567049"/>
            <a:ext cx="7432200" cy="4926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Public and Private Subnets</a:t>
            </a:r>
            <a:endParaRPr b="1" u="sng">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8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11" name="Google Shape;1011;p86"/>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Only Necessary when your function needs to access resources not accessible over public internet</a:t>
            </a:r>
            <a:endParaRPr/>
          </a:p>
          <a:p>
            <a:pPr indent="0" lvl="0" marL="0" rtl="0" algn="l">
              <a:spcBef>
                <a:spcPts val="600"/>
              </a:spcBef>
              <a:spcAft>
                <a:spcPts val="600"/>
              </a:spcAft>
              <a:buNone/>
            </a:pPr>
            <a:r>
              <a:t/>
            </a:r>
            <a:endParaRPr/>
          </a:p>
        </p:txBody>
      </p:sp>
      <p:sp>
        <p:nvSpPr>
          <p:cNvPr id="1012" name="Google Shape;1012;p86"/>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VPC and Lambda</a:t>
            </a:r>
            <a:endParaRPr/>
          </a:p>
        </p:txBody>
      </p:sp>
      <p:sp>
        <p:nvSpPr>
          <p:cNvPr id="1013" name="Google Shape;1013;p86"/>
          <p:cNvSpPr txBox="1"/>
          <p:nvPr>
            <p:ph idx="4294967295" type="body"/>
          </p:nvPr>
        </p:nvSpPr>
        <p:spPr>
          <a:xfrm>
            <a:off x="1360250" y="2602625"/>
            <a:ext cx="7432200" cy="810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Behind the scenes, Lambda creates ENIs for each subnet the function is deployed into</a:t>
            </a:r>
            <a:endParaRPr b="1" u="sng">
              <a:latin typeface="Inria Sans"/>
              <a:ea typeface="Inria Sans"/>
              <a:cs typeface="Inria Sans"/>
              <a:sym typeface="Inria Sans"/>
            </a:endParaRPr>
          </a:p>
        </p:txBody>
      </p:sp>
      <p:sp>
        <p:nvSpPr>
          <p:cNvPr id="1014" name="Google Shape;1014;p86"/>
          <p:cNvSpPr txBox="1"/>
          <p:nvPr>
            <p:ph idx="4294967295" type="body"/>
          </p:nvPr>
        </p:nvSpPr>
        <p:spPr>
          <a:xfrm>
            <a:off x="1360975" y="2109849"/>
            <a:ext cx="7432200" cy="4926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Example: RDS or ElasticSearch in private subnet</a:t>
            </a:r>
            <a:endParaRPr b="1" u="sng">
              <a:latin typeface="Inria Sans"/>
              <a:ea typeface="Inria Sans"/>
              <a:cs typeface="Inria Sans"/>
              <a:sym typeface="Inria Sans"/>
            </a:endParaRPr>
          </a:p>
        </p:txBody>
      </p:sp>
      <p:sp>
        <p:nvSpPr>
          <p:cNvPr id="1015" name="Google Shape;1015;p86"/>
          <p:cNvSpPr txBox="1"/>
          <p:nvPr>
            <p:ph idx="4294967295" type="body"/>
          </p:nvPr>
        </p:nvSpPr>
        <p:spPr>
          <a:xfrm>
            <a:off x="1360975" y="3938650"/>
            <a:ext cx="7432200" cy="810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VPC Endpoints can be used to communicate </a:t>
            </a:r>
            <a:r>
              <a:rPr b="1" lang="en">
                <a:latin typeface="Inria Sans"/>
                <a:ea typeface="Inria Sans"/>
                <a:cs typeface="Inria Sans"/>
                <a:sym typeface="Inria Sans"/>
              </a:rPr>
              <a:t>with</a:t>
            </a:r>
            <a:r>
              <a:rPr b="1" lang="en">
                <a:latin typeface="Inria Sans"/>
                <a:ea typeface="Inria Sans"/>
                <a:cs typeface="Inria Sans"/>
                <a:sym typeface="Inria Sans"/>
              </a:rPr>
              <a:t> </a:t>
            </a:r>
            <a:r>
              <a:rPr b="1" i="1" lang="en" u="sng">
                <a:latin typeface="Inria Sans"/>
                <a:ea typeface="Inria Sans"/>
                <a:cs typeface="Inria Sans"/>
                <a:sym typeface="Inria Sans"/>
              </a:rPr>
              <a:t>some</a:t>
            </a:r>
            <a:r>
              <a:rPr i="1" lang="en"/>
              <a:t> </a:t>
            </a:r>
            <a:r>
              <a:rPr b="1" lang="en">
                <a:latin typeface="Inria Sans"/>
                <a:ea typeface="Inria Sans"/>
                <a:cs typeface="Inria Sans"/>
                <a:sym typeface="Inria Sans"/>
              </a:rPr>
              <a:t>AWS services privately</a:t>
            </a:r>
            <a:endParaRPr b="1" u="sng">
              <a:latin typeface="Inria Sans"/>
              <a:ea typeface="Inria Sans"/>
              <a:cs typeface="Inria Sans"/>
              <a:sym typeface="Inria Sans"/>
            </a:endParaRPr>
          </a:p>
        </p:txBody>
      </p:sp>
      <p:sp>
        <p:nvSpPr>
          <p:cNvPr id="1016" name="Google Shape;1016;p86"/>
          <p:cNvSpPr txBox="1"/>
          <p:nvPr>
            <p:ph idx="4294967295" type="body"/>
          </p:nvPr>
        </p:nvSpPr>
        <p:spPr>
          <a:xfrm>
            <a:off x="1360250" y="3440825"/>
            <a:ext cx="7432200" cy="4926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No longer contributes to cold start latency</a:t>
            </a:r>
            <a:endParaRPr b="1" u="sng">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22" name="Google Shape;1022;p87"/>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Example</a:t>
            </a:r>
            <a:endParaRPr/>
          </a:p>
        </p:txBody>
      </p:sp>
      <p:sp>
        <p:nvSpPr>
          <p:cNvPr id="1023" name="Google Shape;1023;p87"/>
          <p:cNvSpPr/>
          <p:nvPr/>
        </p:nvSpPr>
        <p:spPr>
          <a:xfrm>
            <a:off x="1795975" y="1203275"/>
            <a:ext cx="5454600" cy="37878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7"/>
          <p:cNvSpPr txBox="1"/>
          <p:nvPr/>
        </p:nvSpPr>
        <p:spPr>
          <a:xfrm>
            <a:off x="3981900" y="907775"/>
            <a:ext cx="11193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Inria Sans"/>
                <a:ea typeface="Inria Sans"/>
                <a:cs typeface="Inria Sans"/>
                <a:sym typeface="Inria Sans"/>
              </a:rPr>
              <a:t>VPC</a:t>
            </a:r>
            <a:endParaRPr b="1" sz="1800">
              <a:solidFill>
                <a:schemeClr val="dk1"/>
              </a:solidFill>
              <a:latin typeface="Inria Sans"/>
              <a:ea typeface="Inria Sans"/>
              <a:cs typeface="Inria Sans"/>
              <a:sym typeface="Inria Sans"/>
            </a:endParaRPr>
          </a:p>
        </p:txBody>
      </p:sp>
      <p:sp>
        <p:nvSpPr>
          <p:cNvPr id="1025" name="Google Shape;1025;p87"/>
          <p:cNvSpPr txBox="1"/>
          <p:nvPr/>
        </p:nvSpPr>
        <p:spPr>
          <a:xfrm>
            <a:off x="2546878" y="3227954"/>
            <a:ext cx="1119300" cy="87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Inria Sans"/>
                <a:ea typeface="Inria Sans"/>
                <a:cs typeface="Inria Sans"/>
                <a:sym typeface="Inria Sans"/>
              </a:rPr>
              <a:t>Public  Subnet</a:t>
            </a:r>
            <a:endParaRPr b="1" sz="1000">
              <a:solidFill>
                <a:schemeClr val="dk1"/>
              </a:solidFill>
              <a:latin typeface="Inria Sans"/>
              <a:ea typeface="Inria Sans"/>
              <a:cs typeface="Inria Sans"/>
              <a:sym typeface="Inria Sans"/>
            </a:endParaRPr>
          </a:p>
        </p:txBody>
      </p:sp>
      <p:sp>
        <p:nvSpPr>
          <p:cNvPr id="1026" name="Google Shape;1026;p87"/>
          <p:cNvSpPr/>
          <p:nvPr/>
        </p:nvSpPr>
        <p:spPr>
          <a:xfrm>
            <a:off x="2056955" y="1848775"/>
            <a:ext cx="2218200" cy="16410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7"/>
          <p:cNvSpPr txBox="1"/>
          <p:nvPr/>
        </p:nvSpPr>
        <p:spPr>
          <a:xfrm>
            <a:off x="5328530" y="3227950"/>
            <a:ext cx="1119300" cy="87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Inria Sans"/>
                <a:ea typeface="Inria Sans"/>
                <a:cs typeface="Inria Sans"/>
                <a:sym typeface="Inria Sans"/>
              </a:rPr>
              <a:t>Private</a:t>
            </a:r>
            <a:r>
              <a:rPr b="1" lang="en" sz="1000">
                <a:solidFill>
                  <a:schemeClr val="dk1"/>
                </a:solidFill>
                <a:latin typeface="Inria Sans"/>
                <a:ea typeface="Inria Sans"/>
                <a:cs typeface="Inria Sans"/>
                <a:sym typeface="Inria Sans"/>
              </a:rPr>
              <a:t>  Subnet</a:t>
            </a:r>
            <a:endParaRPr b="1" sz="1000">
              <a:solidFill>
                <a:schemeClr val="dk1"/>
              </a:solidFill>
              <a:latin typeface="Inria Sans"/>
              <a:ea typeface="Inria Sans"/>
              <a:cs typeface="Inria Sans"/>
              <a:sym typeface="Inria Sans"/>
            </a:endParaRPr>
          </a:p>
        </p:txBody>
      </p:sp>
      <p:sp>
        <p:nvSpPr>
          <p:cNvPr id="1028" name="Google Shape;1028;p87"/>
          <p:cNvSpPr/>
          <p:nvPr/>
        </p:nvSpPr>
        <p:spPr>
          <a:xfrm>
            <a:off x="4800155" y="1848775"/>
            <a:ext cx="2218200" cy="1641000"/>
          </a:xfrm>
          <a:prstGeom prst="rect">
            <a:avLst/>
          </a:prstGeom>
          <a:no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9" name="Google Shape;1029;p87"/>
          <p:cNvPicPr preferRelativeResize="0"/>
          <p:nvPr/>
        </p:nvPicPr>
        <p:blipFill>
          <a:blip r:embed="rId3">
            <a:alphaModFix/>
          </a:blip>
          <a:stretch>
            <a:fillRect/>
          </a:stretch>
        </p:blipFill>
        <p:spPr>
          <a:xfrm>
            <a:off x="5240782" y="2444350"/>
            <a:ext cx="555507" cy="580201"/>
          </a:xfrm>
          <a:prstGeom prst="rect">
            <a:avLst/>
          </a:prstGeom>
          <a:noFill/>
          <a:ln>
            <a:noFill/>
          </a:ln>
        </p:spPr>
      </p:pic>
      <p:pic>
        <p:nvPicPr>
          <p:cNvPr id="1030" name="Google Shape;1030;p87"/>
          <p:cNvPicPr preferRelativeResize="0"/>
          <p:nvPr/>
        </p:nvPicPr>
        <p:blipFill>
          <a:blip r:embed="rId4">
            <a:alphaModFix/>
          </a:blip>
          <a:stretch>
            <a:fillRect/>
          </a:stretch>
        </p:blipFill>
        <p:spPr>
          <a:xfrm>
            <a:off x="6204624" y="2428226"/>
            <a:ext cx="651967" cy="672525"/>
          </a:xfrm>
          <a:prstGeom prst="rect">
            <a:avLst/>
          </a:prstGeom>
          <a:noFill/>
          <a:ln>
            <a:noFill/>
          </a:ln>
        </p:spPr>
      </p:pic>
      <p:sp>
        <p:nvSpPr>
          <p:cNvPr id="1031" name="Google Shape;1031;p87"/>
          <p:cNvSpPr/>
          <p:nvPr/>
        </p:nvSpPr>
        <p:spPr>
          <a:xfrm rot="10788343">
            <a:off x="3476793" y="2646980"/>
            <a:ext cx="1680910" cy="203100"/>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7"/>
          <p:cNvSpPr/>
          <p:nvPr/>
        </p:nvSpPr>
        <p:spPr>
          <a:xfrm rot="-5413429">
            <a:off x="2769363" y="1946675"/>
            <a:ext cx="691205" cy="153300"/>
          </a:xfrm>
          <a:prstGeom prst="rightArrow">
            <a:avLst>
              <a:gd fmla="val 3748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7"/>
          <p:cNvSpPr txBox="1"/>
          <p:nvPr/>
        </p:nvSpPr>
        <p:spPr>
          <a:xfrm>
            <a:off x="2513138" y="1385400"/>
            <a:ext cx="12072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Internet Gateway</a:t>
            </a:r>
            <a:endParaRPr b="1" sz="900">
              <a:solidFill>
                <a:schemeClr val="dk1"/>
              </a:solidFill>
              <a:latin typeface="Inria Sans"/>
              <a:ea typeface="Inria Sans"/>
              <a:cs typeface="Inria Sans"/>
              <a:sym typeface="Inria Sans"/>
            </a:endParaRPr>
          </a:p>
        </p:txBody>
      </p:sp>
      <p:sp>
        <p:nvSpPr>
          <p:cNvPr id="1034" name="Google Shape;1034;p87"/>
          <p:cNvSpPr txBox="1"/>
          <p:nvPr/>
        </p:nvSpPr>
        <p:spPr>
          <a:xfrm>
            <a:off x="2488700" y="2973100"/>
            <a:ext cx="1256100" cy="35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chemeClr val="dk1"/>
                </a:solidFill>
                <a:latin typeface="Inria Sans"/>
                <a:ea typeface="Inria Sans"/>
                <a:cs typeface="Inria Sans"/>
                <a:sym typeface="Inria Sans"/>
              </a:rPr>
              <a:t>NAT </a:t>
            </a:r>
            <a:r>
              <a:rPr b="1" lang="en" sz="900">
                <a:solidFill>
                  <a:schemeClr val="dk1"/>
                </a:solidFill>
                <a:latin typeface="Inria Sans"/>
                <a:ea typeface="Inria Sans"/>
                <a:cs typeface="Inria Sans"/>
                <a:sym typeface="Inria Sans"/>
              </a:rPr>
              <a:t>Gateway</a:t>
            </a:r>
            <a:endParaRPr b="1" sz="900">
              <a:solidFill>
                <a:schemeClr val="dk1"/>
              </a:solidFill>
              <a:latin typeface="Inria Sans"/>
              <a:ea typeface="Inria Sans"/>
              <a:cs typeface="Inria Sans"/>
              <a:sym typeface="Inria Sans"/>
            </a:endParaRPr>
          </a:p>
        </p:txBody>
      </p:sp>
      <p:sp>
        <p:nvSpPr>
          <p:cNvPr id="1035" name="Google Shape;1035;p87"/>
          <p:cNvSpPr/>
          <p:nvPr/>
        </p:nvSpPr>
        <p:spPr>
          <a:xfrm rot="-11565">
            <a:off x="5775915" y="2616994"/>
            <a:ext cx="356702" cy="203100"/>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6" name="Google Shape;1036;p87"/>
          <p:cNvPicPr preferRelativeResize="0"/>
          <p:nvPr/>
        </p:nvPicPr>
        <p:blipFill>
          <a:blip r:embed="rId5">
            <a:alphaModFix/>
          </a:blip>
          <a:stretch>
            <a:fillRect/>
          </a:stretch>
        </p:blipFill>
        <p:spPr>
          <a:xfrm>
            <a:off x="2838963" y="2446388"/>
            <a:ext cx="555525" cy="555525"/>
          </a:xfrm>
          <a:prstGeom prst="rect">
            <a:avLst/>
          </a:prstGeom>
          <a:noFill/>
          <a:ln>
            <a:noFill/>
          </a:ln>
        </p:spPr>
      </p:pic>
      <p:pic>
        <p:nvPicPr>
          <p:cNvPr id="1037" name="Google Shape;1037;p87"/>
          <p:cNvPicPr preferRelativeResize="0"/>
          <p:nvPr/>
        </p:nvPicPr>
        <p:blipFill>
          <a:blip r:embed="rId6">
            <a:alphaModFix/>
          </a:blip>
          <a:stretch>
            <a:fillRect/>
          </a:stretch>
        </p:blipFill>
        <p:spPr>
          <a:xfrm>
            <a:off x="2838975" y="896750"/>
            <a:ext cx="555525" cy="555525"/>
          </a:xfrm>
          <a:prstGeom prst="rect">
            <a:avLst/>
          </a:prstGeom>
          <a:noFill/>
          <a:ln>
            <a:noFill/>
          </a:ln>
        </p:spPr>
      </p:pic>
      <p:pic>
        <p:nvPicPr>
          <p:cNvPr id="1038" name="Google Shape;1038;p87"/>
          <p:cNvPicPr preferRelativeResize="0"/>
          <p:nvPr/>
        </p:nvPicPr>
        <p:blipFill>
          <a:blip r:embed="rId7">
            <a:alphaModFix/>
          </a:blip>
          <a:stretch>
            <a:fillRect/>
          </a:stretch>
        </p:blipFill>
        <p:spPr>
          <a:xfrm>
            <a:off x="7797875" y="3141275"/>
            <a:ext cx="871500" cy="871500"/>
          </a:xfrm>
          <a:prstGeom prst="rect">
            <a:avLst/>
          </a:prstGeom>
          <a:noFill/>
          <a:ln>
            <a:noFill/>
          </a:ln>
        </p:spPr>
      </p:pic>
      <p:sp>
        <p:nvSpPr>
          <p:cNvPr id="1039" name="Google Shape;1039;p87"/>
          <p:cNvSpPr txBox="1"/>
          <p:nvPr/>
        </p:nvSpPr>
        <p:spPr>
          <a:xfrm>
            <a:off x="7673975" y="3930100"/>
            <a:ext cx="1119300" cy="2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Inria Sans"/>
                <a:ea typeface="Inria Sans"/>
                <a:cs typeface="Inria Sans"/>
                <a:sym typeface="Inria Sans"/>
              </a:rPr>
              <a:t>S3</a:t>
            </a:r>
            <a:endParaRPr b="1" sz="1000">
              <a:solidFill>
                <a:schemeClr val="dk1"/>
              </a:solidFill>
              <a:latin typeface="Inria Sans"/>
              <a:ea typeface="Inria Sans"/>
              <a:cs typeface="Inria Sans"/>
              <a:sym typeface="Inria Sans"/>
            </a:endParaRPr>
          </a:p>
        </p:txBody>
      </p:sp>
      <p:sp>
        <p:nvSpPr>
          <p:cNvPr id="1040" name="Google Shape;1040;p87"/>
          <p:cNvSpPr/>
          <p:nvPr/>
        </p:nvSpPr>
        <p:spPr>
          <a:xfrm rot="866304">
            <a:off x="5788719" y="3187782"/>
            <a:ext cx="2104364" cy="203086"/>
          </a:xfrm>
          <a:prstGeom prst="rightArrow">
            <a:avLst>
              <a:gd fmla="val 25514" name="adj1"/>
              <a:gd fmla="val 6432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88"/>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You Specify:</a:t>
            </a:r>
            <a:endParaRPr/>
          </a:p>
        </p:txBody>
      </p:sp>
      <p:sp>
        <p:nvSpPr>
          <p:cNvPr id="1046" name="Google Shape;1046;p88"/>
          <p:cNvSpPr txBox="1"/>
          <p:nvPr>
            <p:ph idx="1" type="body"/>
          </p:nvPr>
        </p:nvSpPr>
        <p:spPr>
          <a:xfrm>
            <a:off x="1207850" y="1582550"/>
            <a:ext cx="2085900" cy="35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latin typeface="Inria Sans"/>
                <a:ea typeface="Inria Sans"/>
                <a:cs typeface="Inria Sans"/>
                <a:sym typeface="Inria Sans"/>
              </a:rPr>
              <a:t>VPC</a:t>
            </a:r>
            <a:endParaRPr b="1"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1047" name="Google Shape;1047;p8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48" name="Google Shape;1048;p88"/>
          <p:cNvSpPr txBox="1"/>
          <p:nvPr>
            <p:ph idx="1" type="body"/>
          </p:nvPr>
        </p:nvSpPr>
        <p:spPr>
          <a:xfrm>
            <a:off x="3493850" y="1582550"/>
            <a:ext cx="2085900" cy="538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u="sng">
                <a:latin typeface="Inria Sans"/>
                <a:ea typeface="Inria Sans"/>
                <a:cs typeface="Inria Sans"/>
                <a:sym typeface="Inria Sans"/>
              </a:rPr>
              <a:t>Subnets</a:t>
            </a:r>
            <a:endParaRPr b="1"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1049" name="Google Shape;1049;p88"/>
          <p:cNvSpPr txBox="1"/>
          <p:nvPr>
            <p:ph idx="1" type="body"/>
          </p:nvPr>
        </p:nvSpPr>
        <p:spPr>
          <a:xfrm>
            <a:off x="5779850" y="1582550"/>
            <a:ext cx="2085900" cy="35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latin typeface="Inria Sans"/>
                <a:ea typeface="Inria Sans"/>
                <a:cs typeface="Inria Sans"/>
                <a:sym typeface="Inria Sans"/>
              </a:rPr>
              <a:t>Security Groups</a:t>
            </a:r>
            <a:endParaRPr b="1"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1050" name="Google Shape;1050;p88"/>
          <p:cNvSpPr txBox="1"/>
          <p:nvPr>
            <p:ph idx="1" type="body"/>
          </p:nvPr>
        </p:nvSpPr>
        <p:spPr>
          <a:xfrm>
            <a:off x="2708495" y="3075100"/>
            <a:ext cx="2954100" cy="35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latin typeface="Inria Sans"/>
                <a:ea typeface="Inria Sans"/>
                <a:cs typeface="Inria Sans"/>
                <a:sym typeface="Inria Sans"/>
              </a:rPr>
              <a:t>Elastic Network Interface</a:t>
            </a:r>
            <a:endParaRPr b="1" u="sng">
              <a:latin typeface="Inria Sans"/>
              <a:ea typeface="Inria Sans"/>
              <a:cs typeface="Inria Sans"/>
              <a:sym typeface="Inria Sans"/>
            </a:endParaRPr>
          </a:p>
          <a:p>
            <a:pPr indent="0" lvl="0" marL="0" rtl="0" algn="l">
              <a:spcBef>
                <a:spcPts val="600"/>
              </a:spcBef>
              <a:spcAft>
                <a:spcPts val="600"/>
              </a:spcAft>
              <a:buNone/>
            </a:pPr>
            <a:r>
              <a:t/>
            </a:r>
            <a:endParaRPr sz="1200"/>
          </a:p>
        </p:txBody>
      </p:sp>
      <p:sp>
        <p:nvSpPr>
          <p:cNvPr id="1051" name="Google Shape;1051;p88"/>
          <p:cNvSpPr txBox="1"/>
          <p:nvPr>
            <p:ph type="title"/>
          </p:nvPr>
        </p:nvSpPr>
        <p:spPr>
          <a:xfrm>
            <a:off x="1207850" y="2379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Lambda Creates: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8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57" name="Google Shape;1057;p89"/>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Use VPC Endpoints to privately connect to AWS Lambda</a:t>
            </a:r>
            <a:endParaRPr/>
          </a:p>
          <a:p>
            <a:pPr indent="0" lvl="0" marL="0" rtl="0" algn="l">
              <a:spcBef>
                <a:spcPts val="600"/>
              </a:spcBef>
              <a:spcAft>
                <a:spcPts val="600"/>
              </a:spcAft>
              <a:buNone/>
            </a:pPr>
            <a:r>
              <a:t/>
            </a:r>
            <a:endParaRPr/>
          </a:p>
        </p:txBody>
      </p:sp>
      <p:sp>
        <p:nvSpPr>
          <p:cNvPr id="1058" name="Google Shape;1058;p89"/>
          <p:cNvSpPr txBox="1"/>
          <p:nvPr>
            <p:ph idx="4294967295" type="body"/>
          </p:nvPr>
        </p:nvSpPr>
        <p:spPr>
          <a:xfrm>
            <a:off x="1360975" y="2109849"/>
            <a:ext cx="7432200" cy="11397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Does not expose your function to the public internet</a:t>
            </a:r>
            <a:endParaRPr b="1" u="sng">
              <a:latin typeface="Inria Sans"/>
              <a:ea typeface="Inria Sans"/>
              <a:cs typeface="Inria Sans"/>
              <a:sym typeface="Inria Sans"/>
            </a:endParaRPr>
          </a:p>
        </p:txBody>
      </p:sp>
      <p:sp>
        <p:nvSpPr>
          <p:cNvPr id="1059" name="Google Shape;1059;p89"/>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Exposing Your Function to Other VPCs</a:t>
            </a:r>
            <a:endParaRPr/>
          </a:p>
        </p:txBody>
      </p:sp>
      <p:sp>
        <p:nvSpPr>
          <p:cNvPr id="1060" name="Google Shape;1060;p89"/>
          <p:cNvSpPr txBox="1"/>
          <p:nvPr>
            <p:ph idx="4294967295" type="body"/>
          </p:nvPr>
        </p:nvSpPr>
        <p:spPr>
          <a:xfrm>
            <a:off x="1360975" y="3077775"/>
            <a:ext cx="7432200" cy="810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You can limit </a:t>
            </a:r>
            <a:r>
              <a:rPr b="1" i="1" lang="en">
                <a:latin typeface="Inria Sans"/>
                <a:ea typeface="Inria Sans"/>
                <a:cs typeface="Inria Sans"/>
                <a:sym typeface="Inria Sans"/>
              </a:rPr>
              <a:t>who</a:t>
            </a:r>
            <a:r>
              <a:rPr b="1" lang="en">
                <a:latin typeface="Inria Sans"/>
                <a:ea typeface="Inria Sans"/>
                <a:cs typeface="Inria Sans"/>
                <a:sym typeface="Inria Sans"/>
              </a:rPr>
              <a:t> from the corresponding VPC can call your function</a:t>
            </a:r>
            <a:endParaRPr b="1" u="sng">
              <a:latin typeface="Inria Sans"/>
              <a:ea typeface="Inria Sans"/>
              <a:cs typeface="Inria Sans"/>
              <a:sym typeface="Inria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9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66" name="Google Shape;1066;p90"/>
          <p:cNvSpPr txBox="1"/>
          <p:nvPr>
            <p:ph idx="4294967295" type="body"/>
          </p:nvPr>
        </p:nvSpPr>
        <p:spPr>
          <a:xfrm>
            <a:off x="1360250" y="12777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b="1" lang="en">
                <a:latin typeface="Inria Sans"/>
                <a:ea typeface="Inria Sans"/>
                <a:cs typeface="Inria Sans"/>
                <a:sym typeface="Inria Sans"/>
              </a:rPr>
              <a:t>Launching in VPC can lead to longer startup times due to ENI connection overhead</a:t>
            </a:r>
            <a:endParaRPr/>
          </a:p>
          <a:p>
            <a:pPr indent="0" lvl="0" marL="0" rtl="0" algn="l">
              <a:spcBef>
                <a:spcPts val="600"/>
              </a:spcBef>
              <a:spcAft>
                <a:spcPts val="600"/>
              </a:spcAft>
              <a:buNone/>
            </a:pPr>
            <a:r>
              <a:t/>
            </a:r>
            <a:endParaRPr/>
          </a:p>
        </p:txBody>
      </p:sp>
      <p:sp>
        <p:nvSpPr>
          <p:cNvPr id="1067" name="Google Shape;1067;p90"/>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Good To Knows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91"/>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Monitoring</a:t>
            </a:r>
            <a:r>
              <a:rPr lang="en" sz="3300"/>
              <a:t> - Key Metrics</a:t>
            </a:r>
            <a:endParaRPr sz="3300"/>
          </a:p>
          <a:p>
            <a:pPr indent="0" lvl="0" marL="0" rtl="0" algn="l">
              <a:spcBef>
                <a:spcPts val="0"/>
              </a:spcBef>
              <a:spcAft>
                <a:spcPts val="0"/>
              </a:spcAft>
              <a:buNone/>
            </a:pPr>
            <a:r>
              <a:t/>
            </a:r>
            <a:endParaRPr i="1" sz="2000"/>
          </a:p>
        </p:txBody>
      </p:sp>
      <p:pic>
        <p:nvPicPr>
          <p:cNvPr id="1073" name="Google Shape;1073;p91"/>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9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79" name="Google Shape;1079;p92"/>
          <p:cNvSpPr txBox="1"/>
          <p:nvPr>
            <p:ph idx="4294967295" type="title"/>
          </p:nvPr>
        </p:nvSpPr>
        <p:spPr>
          <a:xfrm>
            <a:off x="1060900" y="561425"/>
            <a:ext cx="72213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Metrics to Monitor</a:t>
            </a:r>
            <a:endParaRPr/>
          </a:p>
        </p:txBody>
      </p:sp>
      <p:pic>
        <p:nvPicPr>
          <p:cNvPr id="1080" name="Google Shape;1080;p92"/>
          <p:cNvPicPr preferRelativeResize="0"/>
          <p:nvPr/>
        </p:nvPicPr>
        <p:blipFill>
          <a:blip r:embed="rId3">
            <a:alphaModFix/>
          </a:blip>
          <a:stretch>
            <a:fillRect/>
          </a:stretch>
        </p:blipFill>
        <p:spPr>
          <a:xfrm>
            <a:off x="1060900" y="1120975"/>
            <a:ext cx="1983525" cy="1272925"/>
          </a:xfrm>
          <a:prstGeom prst="rect">
            <a:avLst/>
          </a:prstGeom>
          <a:noFill/>
          <a:ln>
            <a:noFill/>
          </a:ln>
        </p:spPr>
      </p:pic>
      <p:pic>
        <p:nvPicPr>
          <p:cNvPr id="1081" name="Google Shape;1081;p92"/>
          <p:cNvPicPr preferRelativeResize="0"/>
          <p:nvPr/>
        </p:nvPicPr>
        <p:blipFill>
          <a:blip r:embed="rId4">
            <a:alphaModFix/>
          </a:blip>
          <a:stretch>
            <a:fillRect/>
          </a:stretch>
        </p:blipFill>
        <p:spPr>
          <a:xfrm>
            <a:off x="5678450" y="1120975"/>
            <a:ext cx="2282326" cy="1264050"/>
          </a:xfrm>
          <a:prstGeom prst="rect">
            <a:avLst/>
          </a:prstGeom>
          <a:noFill/>
          <a:ln>
            <a:noFill/>
          </a:ln>
        </p:spPr>
      </p:pic>
      <p:pic>
        <p:nvPicPr>
          <p:cNvPr id="1082" name="Google Shape;1082;p92"/>
          <p:cNvPicPr preferRelativeResize="0"/>
          <p:nvPr/>
        </p:nvPicPr>
        <p:blipFill>
          <a:blip r:embed="rId5">
            <a:alphaModFix/>
          </a:blip>
          <a:stretch>
            <a:fillRect/>
          </a:stretch>
        </p:blipFill>
        <p:spPr>
          <a:xfrm>
            <a:off x="1060894" y="2602150"/>
            <a:ext cx="1983525" cy="1261784"/>
          </a:xfrm>
          <a:prstGeom prst="rect">
            <a:avLst/>
          </a:prstGeom>
          <a:noFill/>
          <a:ln>
            <a:noFill/>
          </a:ln>
        </p:spPr>
      </p:pic>
      <p:pic>
        <p:nvPicPr>
          <p:cNvPr id="1083" name="Google Shape;1083;p92"/>
          <p:cNvPicPr preferRelativeResize="0"/>
          <p:nvPr/>
        </p:nvPicPr>
        <p:blipFill>
          <a:blip r:embed="rId6">
            <a:alphaModFix/>
          </a:blip>
          <a:stretch>
            <a:fillRect/>
          </a:stretch>
        </p:blipFill>
        <p:spPr>
          <a:xfrm>
            <a:off x="3369675" y="2602150"/>
            <a:ext cx="1983525" cy="1136000"/>
          </a:xfrm>
          <a:prstGeom prst="rect">
            <a:avLst/>
          </a:prstGeom>
          <a:noFill/>
          <a:ln>
            <a:noFill/>
          </a:ln>
        </p:spPr>
      </p:pic>
      <p:sp>
        <p:nvSpPr>
          <p:cNvPr id="1084" name="Google Shape;1084;p92"/>
          <p:cNvSpPr txBox="1"/>
          <p:nvPr>
            <p:ph idx="4294967295" type="body"/>
          </p:nvPr>
        </p:nvSpPr>
        <p:spPr>
          <a:xfrm>
            <a:off x="5678450" y="2641125"/>
            <a:ext cx="5305500" cy="113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any other business </a:t>
            </a:r>
            <a:endParaRPr/>
          </a:p>
          <a:p>
            <a:pPr indent="0" lvl="0" marL="0" rtl="0" algn="l">
              <a:spcBef>
                <a:spcPts val="600"/>
              </a:spcBef>
              <a:spcAft>
                <a:spcPts val="0"/>
              </a:spcAft>
              <a:buNone/>
            </a:pPr>
            <a:r>
              <a:rPr lang="en"/>
              <a:t>    metrics!</a:t>
            </a:r>
            <a:endParaRPr/>
          </a:p>
          <a:p>
            <a:pPr indent="0" lvl="0" marL="0" rtl="0" algn="l">
              <a:spcBef>
                <a:spcPts val="600"/>
              </a:spcBef>
              <a:spcAft>
                <a:spcPts val="600"/>
              </a:spcAft>
              <a:buNone/>
            </a:pPr>
            <a:r>
              <a:t/>
            </a:r>
            <a:endParaRPr/>
          </a:p>
        </p:txBody>
      </p:sp>
      <p:pic>
        <p:nvPicPr>
          <p:cNvPr id="1085" name="Google Shape;1085;p92"/>
          <p:cNvPicPr preferRelativeResize="0"/>
          <p:nvPr/>
        </p:nvPicPr>
        <p:blipFill>
          <a:blip r:embed="rId7">
            <a:alphaModFix/>
          </a:blip>
          <a:stretch>
            <a:fillRect/>
          </a:stretch>
        </p:blipFill>
        <p:spPr>
          <a:xfrm>
            <a:off x="3360025" y="1120975"/>
            <a:ext cx="1967100" cy="1272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0"/>
                                        <p:tgtEl>
                                          <p:spTgt spid="1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1"/>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Value of Learning Lambda</a:t>
            </a:r>
            <a:endParaRPr/>
          </a:p>
        </p:txBody>
      </p:sp>
      <p:sp>
        <p:nvSpPr>
          <p:cNvPr id="285" name="Google Shape;285;p2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6" name="Google Shape;286;p21"/>
          <p:cNvSpPr txBox="1"/>
          <p:nvPr>
            <p:ph idx="1" type="body"/>
          </p:nvPr>
        </p:nvSpPr>
        <p:spPr>
          <a:xfrm>
            <a:off x="1239375" y="1667083"/>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Massive Industry Adoption</a:t>
            </a:r>
            <a:endParaRPr b="1">
              <a:latin typeface="Inria Sans"/>
              <a:ea typeface="Inria Sans"/>
              <a:cs typeface="Inria Sans"/>
              <a:sym typeface="Inria Sans"/>
            </a:endParaRPr>
          </a:p>
        </p:txBody>
      </p:sp>
      <p:sp>
        <p:nvSpPr>
          <p:cNvPr id="287" name="Google Shape;287;p21"/>
          <p:cNvSpPr txBox="1"/>
          <p:nvPr>
            <p:ph idx="1" type="body"/>
          </p:nvPr>
        </p:nvSpPr>
        <p:spPr>
          <a:xfrm>
            <a:off x="1239375" y="2285017"/>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Applications in Many Job Families</a:t>
            </a:r>
            <a:endParaRPr b="1">
              <a:latin typeface="Inria Sans"/>
              <a:ea typeface="Inria Sans"/>
              <a:cs typeface="Inria Sans"/>
              <a:sym typeface="Inria Sans"/>
            </a:endParaRPr>
          </a:p>
        </p:txBody>
      </p:sp>
      <p:sp>
        <p:nvSpPr>
          <p:cNvPr id="288" name="Google Shape;288;p21"/>
          <p:cNvSpPr txBox="1"/>
          <p:nvPr>
            <p:ph idx="1" type="body"/>
          </p:nvPr>
        </p:nvSpPr>
        <p:spPr>
          <a:xfrm>
            <a:off x="1239375" y="29029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Extensive Community Support</a:t>
            </a:r>
            <a:endParaRPr b="1">
              <a:latin typeface="Inria Sans"/>
              <a:ea typeface="Inria Sans"/>
              <a:cs typeface="Inria Sans"/>
              <a:sym typeface="Inria Sans"/>
            </a:endParaRPr>
          </a:p>
        </p:txBody>
      </p:sp>
      <p:sp>
        <p:nvSpPr>
          <p:cNvPr id="289" name="Google Shape;289;p21"/>
          <p:cNvSpPr txBox="1"/>
          <p:nvPr>
            <p:ph idx="1" type="body"/>
          </p:nvPr>
        </p:nvSpPr>
        <p:spPr>
          <a:xfrm>
            <a:off x="1239375" y="3512550"/>
            <a:ext cx="7432200" cy="4053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Font typeface="Inria Sans"/>
              <a:buChar char="⬥"/>
            </a:pPr>
            <a:r>
              <a:rPr b="1" lang="en">
                <a:latin typeface="Inria Sans"/>
                <a:ea typeface="Inria Sans"/>
                <a:cs typeface="Inria Sans"/>
                <a:sym typeface="Inria Sans"/>
              </a:rPr>
              <a:t>Lower Cost vs Traditional Bare Metal</a:t>
            </a:r>
            <a:endParaRPr b="1">
              <a:latin typeface="Inria Sans"/>
              <a:ea typeface="Inria Sans"/>
              <a:cs typeface="Inria Sans"/>
              <a:sym typeface="Inri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93"/>
          <p:cNvSpPr txBox="1"/>
          <p:nvPr>
            <p:ph idx="4294967295" type="ctrTitle"/>
          </p:nvPr>
        </p:nvSpPr>
        <p:spPr>
          <a:xfrm>
            <a:off x="946800" y="757275"/>
            <a:ext cx="72504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accent6"/>
                </a:solidFill>
              </a:rPr>
              <a:t>Important Tip</a:t>
            </a:r>
            <a:endParaRPr sz="4800">
              <a:solidFill>
                <a:schemeClr val="accent6"/>
              </a:solidFill>
            </a:endParaRPr>
          </a:p>
        </p:txBody>
      </p:sp>
      <p:sp>
        <p:nvSpPr>
          <p:cNvPr id="1091" name="Google Shape;1091;p9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92" name="Google Shape;1092;p93"/>
          <p:cNvSpPr txBox="1"/>
          <p:nvPr>
            <p:ph idx="4294967295" type="ctrTitle"/>
          </p:nvPr>
        </p:nvSpPr>
        <p:spPr>
          <a:xfrm>
            <a:off x="1121700" y="1759397"/>
            <a:ext cx="72504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600"/>
              <a:t>Metrics don’t help if you’re not looking at them</a:t>
            </a:r>
            <a:endParaRPr sz="3600"/>
          </a:p>
        </p:txBody>
      </p:sp>
      <p:sp>
        <p:nvSpPr>
          <p:cNvPr id="1093" name="Google Shape;1093;p93"/>
          <p:cNvSpPr txBox="1"/>
          <p:nvPr>
            <p:ph idx="4294967295" type="ctrTitle"/>
          </p:nvPr>
        </p:nvSpPr>
        <p:spPr>
          <a:xfrm>
            <a:off x="1121700" y="3054797"/>
            <a:ext cx="72504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600" u="sng">
                <a:latin typeface="Saira Semi Condensed"/>
                <a:ea typeface="Saira Semi Condensed"/>
                <a:cs typeface="Saira Semi Condensed"/>
                <a:sym typeface="Saira Semi Condensed"/>
              </a:rPr>
              <a:t>SETUP ALARM ON YOUR METRICS!</a:t>
            </a:r>
            <a:endParaRPr b="1" sz="3600" u="sng">
              <a:latin typeface="Saira Semi Condensed"/>
              <a:ea typeface="Saira Semi Condensed"/>
              <a:cs typeface="Saira Semi Condensed"/>
              <a:sym typeface="Saira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4"/>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Other Notable Metrics</a:t>
            </a:r>
            <a:endParaRPr/>
          </a:p>
        </p:txBody>
      </p:sp>
      <p:sp>
        <p:nvSpPr>
          <p:cNvPr id="1099" name="Google Shape;1099;p94"/>
          <p:cNvSpPr txBox="1"/>
          <p:nvPr>
            <p:ph idx="1" type="body"/>
          </p:nvPr>
        </p:nvSpPr>
        <p:spPr>
          <a:xfrm>
            <a:off x="1207850" y="1430150"/>
            <a:ext cx="6728400" cy="4779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ConcurrentExecutions</a:t>
            </a:r>
            <a:endParaRPr/>
          </a:p>
        </p:txBody>
      </p:sp>
      <p:sp>
        <p:nvSpPr>
          <p:cNvPr id="1100" name="Google Shape;1100;p9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01" name="Google Shape;1101;p94"/>
          <p:cNvSpPr txBox="1"/>
          <p:nvPr>
            <p:ph idx="1" type="body"/>
          </p:nvPr>
        </p:nvSpPr>
        <p:spPr>
          <a:xfrm>
            <a:off x="1207850" y="1864851"/>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UnreserveredConcurrentExecutions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5"/>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Monitoring - Logging</a:t>
            </a:r>
            <a:endParaRPr sz="3300"/>
          </a:p>
          <a:p>
            <a:pPr indent="0" lvl="0" marL="0" rtl="0" algn="l">
              <a:spcBef>
                <a:spcPts val="0"/>
              </a:spcBef>
              <a:spcAft>
                <a:spcPts val="0"/>
              </a:spcAft>
              <a:buNone/>
            </a:pPr>
            <a:r>
              <a:t/>
            </a:r>
            <a:endParaRPr i="1" sz="2000"/>
          </a:p>
        </p:txBody>
      </p:sp>
      <p:pic>
        <p:nvPicPr>
          <p:cNvPr id="1107" name="Google Shape;1107;p95"/>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6"/>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Logging</a:t>
            </a:r>
            <a:endParaRPr/>
          </a:p>
        </p:txBody>
      </p:sp>
      <p:sp>
        <p:nvSpPr>
          <p:cNvPr id="1113" name="Google Shape;1113;p96"/>
          <p:cNvSpPr txBox="1"/>
          <p:nvPr>
            <p:ph idx="1" type="body"/>
          </p:nvPr>
        </p:nvSpPr>
        <p:spPr>
          <a:xfrm>
            <a:off x="1207850" y="1430149"/>
            <a:ext cx="6728400" cy="4572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Writing to stout automatically writes logs to Cloudwatch</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
        <p:nvSpPr>
          <p:cNvPr id="1114" name="Google Shape;1114;p9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15" name="Google Shape;1115;p96"/>
          <p:cNvSpPr txBox="1"/>
          <p:nvPr>
            <p:ph idx="1" type="body"/>
          </p:nvPr>
        </p:nvSpPr>
        <p:spPr>
          <a:xfrm>
            <a:off x="1207850" y="2268351"/>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Log lines by default include metadata about the execution</a:t>
            </a:r>
            <a:endParaRPr/>
          </a:p>
          <a:p>
            <a:pPr indent="0" lvl="0" marL="0" rtl="0" algn="l">
              <a:spcBef>
                <a:spcPts val="600"/>
              </a:spcBef>
              <a:spcAft>
                <a:spcPts val="600"/>
              </a:spcAft>
              <a:buNone/>
            </a:pPr>
            <a:r>
              <a:t/>
            </a:r>
            <a:endParaRPr/>
          </a:p>
        </p:txBody>
      </p:sp>
      <p:pic>
        <p:nvPicPr>
          <p:cNvPr id="1116" name="Google Shape;1116;p96"/>
          <p:cNvPicPr preferRelativeResize="0"/>
          <p:nvPr/>
        </p:nvPicPr>
        <p:blipFill>
          <a:blip r:embed="rId3">
            <a:alphaModFix/>
          </a:blip>
          <a:stretch>
            <a:fillRect/>
          </a:stretch>
        </p:blipFill>
        <p:spPr>
          <a:xfrm>
            <a:off x="213675" y="3103025"/>
            <a:ext cx="8529326" cy="156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7"/>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Metric Filters</a:t>
            </a:r>
            <a:endParaRPr/>
          </a:p>
        </p:txBody>
      </p:sp>
      <p:sp>
        <p:nvSpPr>
          <p:cNvPr id="1122" name="Google Shape;1122;p97"/>
          <p:cNvSpPr txBox="1"/>
          <p:nvPr>
            <p:ph idx="1" type="body"/>
          </p:nvPr>
        </p:nvSpPr>
        <p:spPr>
          <a:xfrm>
            <a:off x="1207850" y="1430151"/>
            <a:ext cx="6728400" cy="8157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Allow you to write patterns (think regex) to extract metrics from log lines</a:t>
            </a:r>
            <a:endParaRPr/>
          </a:p>
        </p:txBody>
      </p:sp>
      <p:sp>
        <p:nvSpPr>
          <p:cNvPr id="1123" name="Google Shape;1123;p9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24" name="Google Shape;1124;p97"/>
          <p:cNvSpPr txBox="1"/>
          <p:nvPr>
            <p:ph idx="1" type="body"/>
          </p:nvPr>
        </p:nvSpPr>
        <p:spPr>
          <a:xfrm>
            <a:off x="1207850" y="2245851"/>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b="1" lang="en" u="sng">
                <a:latin typeface="Inria Sans"/>
                <a:ea typeface="Inria Sans"/>
                <a:cs typeface="Inria Sans"/>
                <a:sym typeface="Inria Sans"/>
              </a:rPr>
              <a:t>Much </a:t>
            </a:r>
            <a:r>
              <a:rPr lang="en"/>
              <a:t>cheaper than using PutMetric</a:t>
            </a:r>
            <a:endParaRPr/>
          </a:p>
        </p:txBody>
      </p:sp>
      <p:sp>
        <p:nvSpPr>
          <p:cNvPr id="1125" name="Google Shape;1125;p97"/>
          <p:cNvSpPr txBox="1"/>
          <p:nvPr>
            <p:ph idx="1" type="body"/>
          </p:nvPr>
        </p:nvSpPr>
        <p:spPr>
          <a:xfrm>
            <a:off x="1207800" y="2728676"/>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More suitable for high TPS applications</a:t>
            </a:r>
            <a:endParaRPr/>
          </a:p>
        </p:txBody>
      </p:sp>
      <p:sp>
        <p:nvSpPr>
          <p:cNvPr id="1126" name="Google Shape;1126;p97"/>
          <p:cNvSpPr txBox="1"/>
          <p:nvPr>
            <p:ph idx="1" type="body"/>
          </p:nvPr>
        </p:nvSpPr>
        <p:spPr>
          <a:xfrm>
            <a:off x="1207800" y="3490675"/>
            <a:ext cx="6728400" cy="4053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b="1" i="1" lang="en">
                <a:latin typeface="Inria Sans"/>
                <a:ea typeface="Inria Sans"/>
                <a:cs typeface="Inria Sans"/>
                <a:sym typeface="Inria Sans"/>
              </a:rPr>
              <a:t>LATENCY - </a:t>
            </a:r>
            <a:r>
              <a:rPr b="1" i="1" lang="en">
                <a:latin typeface="Inria Sans"/>
                <a:ea typeface="Inria Sans"/>
                <a:cs typeface="Inria Sans"/>
                <a:sym typeface="Inria Sans"/>
              </a:rPr>
              <a:t>CreditCardServiceLatency </a:t>
            </a:r>
            <a:r>
              <a:rPr b="1" lang="en">
                <a:latin typeface="Inria Sans"/>
                <a:ea typeface="Inria Sans"/>
                <a:cs typeface="Inria Sans"/>
                <a:sym typeface="Inria Sans"/>
              </a:rPr>
              <a:t>990ms</a:t>
            </a:r>
            <a:endParaRPr b="1">
              <a:latin typeface="Inria Sans"/>
              <a:ea typeface="Inria Sans"/>
              <a:cs typeface="Inria Sans"/>
              <a:sym typeface="Inria Sans"/>
            </a:endParaRPr>
          </a:p>
          <a:p>
            <a:pPr indent="0" lvl="0" marL="457200" rtl="0" algn="l">
              <a:spcBef>
                <a:spcPts val="600"/>
              </a:spcBef>
              <a:spcAft>
                <a:spcPts val="600"/>
              </a:spcAft>
              <a:buNone/>
            </a:pPr>
            <a:r>
              <a:t/>
            </a:r>
            <a:endParaRPr/>
          </a:p>
        </p:txBody>
      </p:sp>
      <p:sp>
        <p:nvSpPr>
          <p:cNvPr id="1127" name="Google Shape;1127;p97"/>
          <p:cNvSpPr txBox="1"/>
          <p:nvPr>
            <p:ph idx="1" type="body"/>
          </p:nvPr>
        </p:nvSpPr>
        <p:spPr>
          <a:xfrm>
            <a:off x="1207800" y="3871675"/>
            <a:ext cx="6728400" cy="4053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b="1" i="1" lang="en">
                <a:latin typeface="Inria Sans"/>
                <a:ea typeface="Inria Sans"/>
                <a:cs typeface="Inria Sans"/>
                <a:sym typeface="Inria Sans"/>
              </a:rPr>
              <a:t>ERROR - InvalidArgumentException 1</a:t>
            </a:r>
            <a:endParaRPr/>
          </a:p>
          <a:p>
            <a:pPr indent="0" lvl="0" marL="45720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8"/>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Cloudwatch Logs Insights</a:t>
            </a:r>
            <a:endParaRPr/>
          </a:p>
        </p:txBody>
      </p:sp>
      <p:sp>
        <p:nvSpPr>
          <p:cNvPr id="1133" name="Google Shape;1133;p98"/>
          <p:cNvSpPr txBox="1"/>
          <p:nvPr>
            <p:ph idx="1" type="body"/>
          </p:nvPr>
        </p:nvSpPr>
        <p:spPr>
          <a:xfrm>
            <a:off x="1207850" y="1430151"/>
            <a:ext cx="6728400" cy="8157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Search for patterns across multiple functions at once</a:t>
            </a:r>
            <a:endParaRPr/>
          </a:p>
        </p:txBody>
      </p:sp>
      <p:sp>
        <p:nvSpPr>
          <p:cNvPr id="1134" name="Google Shape;1134;p9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35" name="Google Shape;1135;p98"/>
          <p:cNvSpPr txBox="1"/>
          <p:nvPr>
            <p:ph idx="1" type="body"/>
          </p:nvPr>
        </p:nvSpPr>
        <p:spPr>
          <a:xfrm>
            <a:off x="1207850" y="2245850"/>
            <a:ext cx="6728400" cy="4827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Pay per use (amount of data scanned)</a:t>
            </a:r>
            <a:endParaRPr/>
          </a:p>
        </p:txBody>
      </p:sp>
      <p:sp>
        <p:nvSpPr>
          <p:cNvPr id="1136" name="Google Shape;1136;p98"/>
          <p:cNvSpPr txBox="1"/>
          <p:nvPr>
            <p:ph idx="1" type="body"/>
          </p:nvPr>
        </p:nvSpPr>
        <p:spPr>
          <a:xfrm>
            <a:off x="1207800" y="2728676"/>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Great ‘Example Queries’ that you can build from</a:t>
            </a:r>
            <a:endParaRPr/>
          </a:p>
        </p:txBody>
      </p:sp>
      <p:pic>
        <p:nvPicPr>
          <p:cNvPr id="1137" name="Google Shape;1137;p98"/>
          <p:cNvPicPr preferRelativeResize="0"/>
          <p:nvPr/>
        </p:nvPicPr>
        <p:blipFill>
          <a:blip r:embed="rId3">
            <a:alphaModFix/>
          </a:blip>
          <a:stretch>
            <a:fillRect/>
          </a:stretch>
        </p:blipFill>
        <p:spPr>
          <a:xfrm>
            <a:off x="2473787" y="3149675"/>
            <a:ext cx="4196426" cy="193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43" name="Google Shape;1143;p99"/>
          <p:cNvSpPr txBox="1"/>
          <p:nvPr>
            <p:ph idx="4294967295" type="title"/>
          </p:nvPr>
        </p:nvSpPr>
        <p:spPr>
          <a:xfrm>
            <a:off x="674450" y="474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Cloudwatch Logs Insights Examples</a:t>
            </a:r>
            <a:endParaRPr/>
          </a:p>
        </p:txBody>
      </p:sp>
      <p:pic>
        <p:nvPicPr>
          <p:cNvPr id="1144" name="Google Shape;1144;p99"/>
          <p:cNvPicPr preferRelativeResize="0"/>
          <p:nvPr/>
        </p:nvPicPr>
        <p:blipFill>
          <a:blip r:embed="rId3">
            <a:alphaModFix/>
          </a:blip>
          <a:stretch>
            <a:fillRect/>
          </a:stretch>
        </p:blipFill>
        <p:spPr>
          <a:xfrm>
            <a:off x="674450" y="1764803"/>
            <a:ext cx="3321124" cy="1774150"/>
          </a:xfrm>
          <a:prstGeom prst="rect">
            <a:avLst/>
          </a:prstGeom>
          <a:noFill/>
          <a:ln>
            <a:noFill/>
          </a:ln>
        </p:spPr>
      </p:pic>
      <p:pic>
        <p:nvPicPr>
          <p:cNvPr id="1145" name="Google Shape;1145;p99"/>
          <p:cNvPicPr preferRelativeResize="0"/>
          <p:nvPr/>
        </p:nvPicPr>
        <p:blipFill>
          <a:blip r:embed="rId4">
            <a:alphaModFix/>
          </a:blip>
          <a:stretch>
            <a:fillRect/>
          </a:stretch>
        </p:blipFill>
        <p:spPr>
          <a:xfrm>
            <a:off x="4620975" y="1404126"/>
            <a:ext cx="3525450" cy="493300"/>
          </a:xfrm>
          <a:prstGeom prst="rect">
            <a:avLst/>
          </a:prstGeom>
          <a:noFill/>
          <a:ln>
            <a:noFill/>
          </a:ln>
        </p:spPr>
      </p:pic>
      <p:pic>
        <p:nvPicPr>
          <p:cNvPr id="1146" name="Google Shape;1146;p99"/>
          <p:cNvPicPr preferRelativeResize="0"/>
          <p:nvPr/>
        </p:nvPicPr>
        <p:blipFill>
          <a:blip r:embed="rId5">
            <a:alphaModFix/>
          </a:blip>
          <a:stretch>
            <a:fillRect/>
          </a:stretch>
        </p:blipFill>
        <p:spPr>
          <a:xfrm>
            <a:off x="4244974" y="1946574"/>
            <a:ext cx="4277464" cy="177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00"/>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 Tips</a:t>
            </a:r>
            <a:endParaRPr/>
          </a:p>
        </p:txBody>
      </p:sp>
      <p:sp>
        <p:nvSpPr>
          <p:cNvPr id="1152" name="Google Shape;1152;p100"/>
          <p:cNvSpPr txBox="1"/>
          <p:nvPr>
            <p:ph idx="1" type="body"/>
          </p:nvPr>
        </p:nvSpPr>
        <p:spPr>
          <a:xfrm>
            <a:off x="1207850" y="1430149"/>
            <a:ext cx="6728400" cy="4572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Don’t be overly verbose with Logging </a:t>
            </a:r>
            <a:endParaRPr/>
          </a:p>
        </p:txBody>
      </p:sp>
      <p:sp>
        <p:nvSpPr>
          <p:cNvPr id="1153" name="Google Shape;1153;p10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54" name="Google Shape;1154;p100"/>
          <p:cNvSpPr txBox="1"/>
          <p:nvPr>
            <p:ph idx="1" type="body"/>
          </p:nvPr>
        </p:nvSpPr>
        <p:spPr>
          <a:xfrm>
            <a:off x="1207850" y="2030076"/>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Embed log lines with important ids to make tracing easier</a:t>
            </a:r>
            <a:endParaRPr/>
          </a:p>
        </p:txBody>
      </p:sp>
      <p:sp>
        <p:nvSpPr>
          <p:cNvPr id="1155" name="Google Shape;1155;p100"/>
          <p:cNvSpPr txBox="1"/>
          <p:nvPr>
            <p:ph idx="1" type="body"/>
          </p:nvPr>
        </p:nvSpPr>
        <p:spPr>
          <a:xfrm>
            <a:off x="1207850" y="2868275"/>
            <a:ext cx="7011300" cy="5226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Use Cloudwatch Logs Insights for fuzzy searching</a:t>
            </a:r>
            <a:endParaRPr/>
          </a:p>
        </p:txBody>
      </p:sp>
      <p:sp>
        <p:nvSpPr>
          <p:cNvPr id="1156" name="Google Shape;1156;p100"/>
          <p:cNvSpPr txBox="1"/>
          <p:nvPr>
            <p:ph idx="1" type="body"/>
          </p:nvPr>
        </p:nvSpPr>
        <p:spPr>
          <a:xfrm>
            <a:off x="1207850" y="3325476"/>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Set up a log retention policy or archive regularly</a:t>
            </a:r>
            <a:endParaRPr/>
          </a:p>
        </p:txBody>
      </p:sp>
      <p:pic>
        <p:nvPicPr>
          <p:cNvPr id="1157" name="Google Shape;1157;p100"/>
          <p:cNvPicPr preferRelativeResize="0"/>
          <p:nvPr/>
        </p:nvPicPr>
        <p:blipFill>
          <a:blip r:embed="rId3">
            <a:alphaModFix/>
          </a:blip>
          <a:stretch>
            <a:fillRect/>
          </a:stretch>
        </p:blipFill>
        <p:spPr>
          <a:xfrm>
            <a:off x="806963" y="3857525"/>
            <a:ext cx="7626673" cy="1096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1000"/>
                                        <p:tgtEl>
                                          <p:spTgt spid="1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000"/>
                                        <p:tgtEl>
                                          <p:spTgt spid="1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000"/>
                                        <p:tgtEl>
                                          <p:spTgt spid="1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000"/>
                                        <p:tgtEl>
                                          <p:spTgt spid="1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01"/>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Monitoring - Lambda Insights</a:t>
            </a:r>
            <a:endParaRPr i="1" sz="2000"/>
          </a:p>
        </p:txBody>
      </p:sp>
      <p:pic>
        <p:nvPicPr>
          <p:cNvPr id="1163" name="Google Shape;1163;p101"/>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02"/>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Lambda Insights?</a:t>
            </a:r>
            <a:endParaRPr/>
          </a:p>
        </p:txBody>
      </p:sp>
      <p:sp>
        <p:nvSpPr>
          <p:cNvPr id="1169" name="Google Shape;1169;p102"/>
          <p:cNvSpPr txBox="1"/>
          <p:nvPr>
            <p:ph idx="1" type="body"/>
          </p:nvPr>
        </p:nvSpPr>
        <p:spPr>
          <a:xfrm>
            <a:off x="1207850" y="1430149"/>
            <a:ext cx="6728400" cy="4572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Performance Monitoring tool for Lambda</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
        <p:nvSpPr>
          <p:cNvPr id="1170" name="Google Shape;1170;p10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71" name="Google Shape;1171;p102"/>
          <p:cNvSpPr txBox="1"/>
          <p:nvPr>
            <p:ph idx="1" type="body"/>
          </p:nvPr>
        </p:nvSpPr>
        <p:spPr>
          <a:xfrm>
            <a:off x="1207800" y="2072026"/>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Collects, aggregates &amp; summarizes system level metrics (CPU, Memory,  Network Usage)</a:t>
            </a:r>
            <a:endParaRPr/>
          </a:p>
          <a:p>
            <a:pPr indent="0" lvl="0" marL="0" rtl="0" algn="l">
              <a:spcBef>
                <a:spcPts val="600"/>
              </a:spcBef>
              <a:spcAft>
                <a:spcPts val="600"/>
              </a:spcAft>
              <a:buNone/>
            </a:pPr>
            <a:r>
              <a:t/>
            </a:r>
            <a:endParaRPr/>
          </a:p>
        </p:txBody>
      </p:sp>
      <p:sp>
        <p:nvSpPr>
          <p:cNvPr id="1172" name="Google Shape;1172;p102"/>
          <p:cNvSpPr txBox="1"/>
          <p:nvPr>
            <p:ph idx="1" type="body"/>
          </p:nvPr>
        </p:nvSpPr>
        <p:spPr>
          <a:xfrm>
            <a:off x="1207800" y="2910225"/>
            <a:ext cx="6728400" cy="4674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Embedded dashboard</a:t>
            </a:r>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2"/>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300"/>
              <a:t>Introduction to</a:t>
            </a:r>
            <a:r>
              <a:rPr lang="en" sz="4300"/>
              <a:t> AWS Lambda</a:t>
            </a:r>
            <a:endParaRPr sz="4300"/>
          </a:p>
        </p:txBody>
      </p:sp>
      <p:pic>
        <p:nvPicPr>
          <p:cNvPr id="295" name="Google Shape;295;p22"/>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03"/>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How it works</a:t>
            </a:r>
            <a:endParaRPr/>
          </a:p>
        </p:txBody>
      </p:sp>
      <p:sp>
        <p:nvSpPr>
          <p:cNvPr id="1178" name="Google Shape;1178;p103"/>
          <p:cNvSpPr txBox="1"/>
          <p:nvPr>
            <p:ph idx="1" type="body"/>
          </p:nvPr>
        </p:nvSpPr>
        <p:spPr>
          <a:xfrm>
            <a:off x="1207850" y="1430149"/>
            <a:ext cx="6728400" cy="4572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Activating it adds a Lambda Extension to your function. Logs get emitted on every invocation.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
        <p:nvSpPr>
          <p:cNvPr id="1179" name="Google Shape;1179;p10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80" name="Google Shape;1180;p103"/>
          <p:cNvSpPr txBox="1"/>
          <p:nvPr>
            <p:ph idx="1" type="body"/>
          </p:nvPr>
        </p:nvSpPr>
        <p:spPr>
          <a:xfrm>
            <a:off x="1207800" y="2300626"/>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Metrics get sent to cloudwatch and extracted with metric filter patterns</a:t>
            </a:r>
            <a:endParaRPr/>
          </a:p>
          <a:p>
            <a:pPr indent="0" lvl="0" marL="0" rtl="0" algn="l">
              <a:spcBef>
                <a:spcPts val="600"/>
              </a:spcBef>
              <a:spcAft>
                <a:spcPts val="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0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186" name="Google Shape;1186;p104"/>
          <p:cNvPicPr preferRelativeResize="0"/>
          <p:nvPr/>
        </p:nvPicPr>
        <p:blipFill>
          <a:blip r:embed="rId3">
            <a:alphaModFix/>
          </a:blip>
          <a:stretch>
            <a:fillRect/>
          </a:stretch>
        </p:blipFill>
        <p:spPr>
          <a:xfrm>
            <a:off x="2030984" y="1320100"/>
            <a:ext cx="5082026" cy="3351126"/>
          </a:xfrm>
          <a:prstGeom prst="rect">
            <a:avLst/>
          </a:prstGeom>
          <a:noFill/>
          <a:ln>
            <a:noFill/>
          </a:ln>
        </p:spPr>
      </p:pic>
      <p:sp>
        <p:nvSpPr>
          <p:cNvPr id="1187" name="Google Shape;1187;p104"/>
          <p:cNvSpPr txBox="1"/>
          <p:nvPr>
            <p:ph idx="4294967295" type="title"/>
          </p:nvPr>
        </p:nvSpPr>
        <p:spPr>
          <a:xfrm>
            <a:off x="1207850" y="703106"/>
            <a:ext cx="6728400" cy="3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Log Entry 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0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193" name="Google Shape;1193;p105"/>
          <p:cNvPicPr preferRelativeResize="0"/>
          <p:nvPr/>
        </p:nvPicPr>
        <p:blipFill>
          <a:blip r:embed="rId3">
            <a:alphaModFix/>
          </a:blip>
          <a:stretch>
            <a:fillRect/>
          </a:stretch>
        </p:blipFill>
        <p:spPr>
          <a:xfrm>
            <a:off x="1804902" y="2853675"/>
            <a:ext cx="5534198" cy="1732125"/>
          </a:xfrm>
          <a:prstGeom prst="rect">
            <a:avLst/>
          </a:prstGeom>
          <a:noFill/>
          <a:ln>
            <a:noFill/>
          </a:ln>
        </p:spPr>
      </p:pic>
      <p:pic>
        <p:nvPicPr>
          <p:cNvPr id="1194" name="Google Shape;1194;p105"/>
          <p:cNvPicPr preferRelativeResize="0"/>
          <p:nvPr/>
        </p:nvPicPr>
        <p:blipFill>
          <a:blip r:embed="rId4">
            <a:alphaModFix/>
          </a:blip>
          <a:stretch>
            <a:fillRect/>
          </a:stretch>
        </p:blipFill>
        <p:spPr>
          <a:xfrm>
            <a:off x="1925425" y="669175"/>
            <a:ext cx="5293150" cy="1931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0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200" name="Google Shape;1200;p106"/>
          <p:cNvPicPr preferRelativeResize="0"/>
          <p:nvPr/>
        </p:nvPicPr>
        <p:blipFill>
          <a:blip r:embed="rId3">
            <a:alphaModFix/>
          </a:blip>
          <a:stretch>
            <a:fillRect/>
          </a:stretch>
        </p:blipFill>
        <p:spPr>
          <a:xfrm>
            <a:off x="841738" y="119000"/>
            <a:ext cx="7143220"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07"/>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Performance Optimization</a:t>
            </a:r>
            <a:endParaRPr/>
          </a:p>
        </p:txBody>
      </p:sp>
      <p:sp>
        <p:nvSpPr>
          <p:cNvPr id="1206" name="Google Shape;1206;p10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207" name="Google Shape;1207;p107"/>
          <p:cNvPicPr preferRelativeResize="0"/>
          <p:nvPr/>
        </p:nvPicPr>
        <p:blipFill>
          <a:blip r:embed="rId3">
            <a:alphaModFix/>
          </a:blip>
          <a:stretch>
            <a:fillRect/>
          </a:stretch>
        </p:blipFill>
        <p:spPr>
          <a:xfrm>
            <a:off x="1676400" y="1626381"/>
            <a:ext cx="5791200" cy="248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08"/>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How can we pick the right value?</a:t>
            </a:r>
            <a:endParaRPr/>
          </a:p>
        </p:txBody>
      </p:sp>
      <p:sp>
        <p:nvSpPr>
          <p:cNvPr id="1213" name="Google Shape;1213;p10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14" name="Google Shape;1214;p108"/>
          <p:cNvSpPr txBox="1"/>
          <p:nvPr>
            <p:ph idx="1" type="body"/>
          </p:nvPr>
        </p:nvSpPr>
        <p:spPr>
          <a:xfrm>
            <a:off x="2954600" y="1351850"/>
            <a:ext cx="32349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Option 1: Trial and Error</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
        <p:nvSpPr>
          <p:cNvPr id="1215" name="Google Shape;1215;p108"/>
          <p:cNvSpPr txBox="1"/>
          <p:nvPr>
            <p:ph idx="1" type="body"/>
          </p:nvPr>
        </p:nvSpPr>
        <p:spPr>
          <a:xfrm>
            <a:off x="2396100" y="1757900"/>
            <a:ext cx="4351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Option 2: Lambda Power Tuning</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pic>
        <p:nvPicPr>
          <p:cNvPr id="1216" name="Google Shape;1216;p108"/>
          <p:cNvPicPr preferRelativeResize="0"/>
          <p:nvPr/>
        </p:nvPicPr>
        <p:blipFill>
          <a:blip r:embed="rId3">
            <a:alphaModFix/>
          </a:blip>
          <a:stretch>
            <a:fillRect/>
          </a:stretch>
        </p:blipFill>
        <p:spPr>
          <a:xfrm>
            <a:off x="167000" y="2159850"/>
            <a:ext cx="4120549" cy="2831250"/>
          </a:xfrm>
          <a:prstGeom prst="rect">
            <a:avLst/>
          </a:prstGeom>
          <a:noFill/>
          <a:ln>
            <a:noFill/>
          </a:ln>
        </p:spPr>
      </p:pic>
      <p:pic>
        <p:nvPicPr>
          <p:cNvPr id="1217" name="Google Shape;1217;p108"/>
          <p:cNvPicPr preferRelativeResize="0"/>
          <p:nvPr/>
        </p:nvPicPr>
        <p:blipFill>
          <a:blip r:embed="rId4">
            <a:alphaModFix/>
          </a:blip>
          <a:stretch>
            <a:fillRect/>
          </a:stretch>
        </p:blipFill>
        <p:spPr>
          <a:xfrm>
            <a:off x="4389849" y="2575350"/>
            <a:ext cx="4551654" cy="20002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9"/>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Logging - Hands On Example</a:t>
            </a:r>
            <a:endParaRPr i="1" sz="2000"/>
          </a:p>
        </p:txBody>
      </p:sp>
      <p:pic>
        <p:nvPicPr>
          <p:cNvPr id="1223" name="Google Shape;1223;p109"/>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10"/>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Monitoring - X Ray Tracing</a:t>
            </a:r>
            <a:endParaRPr i="1" sz="2000"/>
          </a:p>
        </p:txBody>
      </p:sp>
      <p:pic>
        <p:nvPicPr>
          <p:cNvPr id="1229" name="Google Shape;1229;p110"/>
          <p:cNvPicPr preferRelativeResize="0"/>
          <p:nvPr/>
        </p:nvPicPr>
        <p:blipFill>
          <a:blip r:embed="rId3">
            <a:alphaModFix/>
          </a:blip>
          <a:stretch>
            <a:fillRect/>
          </a:stretch>
        </p:blipFill>
        <p:spPr>
          <a:xfrm>
            <a:off x="543073" y="1991296"/>
            <a:ext cx="1007600" cy="10524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11"/>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X Ray Tracing?</a:t>
            </a:r>
            <a:endParaRPr/>
          </a:p>
        </p:txBody>
      </p:sp>
      <p:sp>
        <p:nvSpPr>
          <p:cNvPr id="1235" name="Google Shape;1235;p111"/>
          <p:cNvSpPr txBox="1"/>
          <p:nvPr>
            <p:ph idx="1" type="body"/>
          </p:nvPr>
        </p:nvSpPr>
        <p:spPr>
          <a:xfrm>
            <a:off x="1207850" y="1430151"/>
            <a:ext cx="6728400" cy="8157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Application level debugging feature</a:t>
            </a:r>
            <a:endParaRPr/>
          </a:p>
        </p:txBody>
      </p:sp>
      <p:sp>
        <p:nvSpPr>
          <p:cNvPr id="1236" name="Google Shape;1236;p11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37" name="Google Shape;1237;p111"/>
          <p:cNvSpPr txBox="1"/>
          <p:nvPr>
            <p:ph idx="1" type="body"/>
          </p:nvPr>
        </p:nvSpPr>
        <p:spPr>
          <a:xfrm>
            <a:off x="1207800" y="2092350"/>
            <a:ext cx="76590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Generates Trace information on your invocations</a:t>
            </a:r>
            <a:endParaRPr/>
          </a:p>
        </p:txBody>
      </p:sp>
      <p:sp>
        <p:nvSpPr>
          <p:cNvPr id="1238" name="Google Shape;1238;p111"/>
          <p:cNvSpPr txBox="1"/>
          <p:nvPr>
            <p:ph idx="1" type="body"/>
          </p:nvPr>
        </p:nvSpPr>
        <p:spPr>
          <a:xfrm>
            <a:off x="1197428" y="2692151"/>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Visualization aid for understanding how much time is spent where</a:t>
            </a:r>
            <a:endParaRPr/>
          </a:p>
        </p:txBody>
      </p:sp>
      <p:sp>
        <p:nvSpPr>
          <p:cNvPr id="1239" name="Google Shape;1239;p111"/>
          <p:cNvSpPr txBox="1"/>
          <p:nvPr>
            <p:ph idx="1" type="body"/>
          </p:nvPr>
        </p:nvSpPr>
        <p:spPr>
          <a:xfrm>
            <a:off x="1197428" y="3530351"/>
            <a:ext cx="6728400" cy="741000"/>
          </a:xfrm>
          <a:prstGeom prst="rect">
            <a:avLst/>
          </a:prstGeom>
        </p:spPr>
        <p:txBody>
          <a:bodyPr anchorCtr="0" anchor="t" bIns="0" lIns="0" spcFirstLastPara="1" rIns="0" wrap="square" tIns="0">
            <a:noAutofit/>
          </a:bodyPr>
          <a:lstStyle/>
          <a:p>
            <a:pPr indent="-342900" lvl="0" marL="457200" rtl="0" algn="l">
              <a:spcBef>
                <a:spcPts val="0"/>
              </a:spcBef>
              <a:spcAft>
                <a:spcPts val="600"/>
              </a:spcAft>
              <a:buSzPts val="1800"/>
              <a:buChar char="⬥"/>
            </a:pPr>
            <a:r>
              <a:rPr lang="en"/>
              <a:t>You can add custom </a:t>
            </a:r>
            <a:r>
              <a:rPr i="1" lang="en"/>
              <a:t>segments</a:t>
            </a:r>
            <a:r>
              <a:rPr lang="en"/>
              <a:t> to your code for function traces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000"/>
                                        <p:tgtEl>
                                          <p:spTgt spid="1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1000"/>
                                        <p:tgtEl>
                                          <p:spTgt spid="1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000"/>
                                        <p:tgtEl>
                                          <p:spTgt spid="1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1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245" name="Google Shape;1245;p112"/>
          <p:cNvPicPr preferRelativeResize="0"/>
          <p:nvPr/>
        </p:nvPicPr>
        <p:blipFill>
          <a:blip r:embed="rId3">
            <a:alphaModFix/>
          </a:blip>
          <a:stretch>
            <a:fillRect/>
          </a:stretch>
        </p:blipFill>
        <p:spPr>
          <a:xfrm>
            <a:off x="1106425" y="867222"/>
            <a:ext cx="6931150" cy="3599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1000"/>
                                        <p:tgtEl>
                                          <p:spTgt spid="1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efault Theme">
  <a:themeElements>
    <a:clrScheme name="GHST TRY">
      <a:dk1>
        <a:srgbClr val="7F7F7F"/>
      </a:dk1>
      <a:lt1>
        <a:srgbClr val="FFFFFF"/>
      </a:lt1>
      <a:dk2>
        <a:srgbClr val="000000"/>
      </a:dk2>
      <a:lt2>
        <a:srgbClr val="FFFFFF"/>
      </a:lt2>
      <a:accent1>
        <a:srgbClr val="000000"/>
      </a:accent1>
      <a:accent2>
        <a:srgbClr val="D4E3E8"/>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